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80" r:id="rId6"/>
    <p:sldId id="281" r:id="rId7"/>
    <p:sldId id="260" r:id="rId8"/>
    <p:sldId id="261" r:id="rId9"/>
    <p:sldId id="262" r:id="rId10"/>
    <p:sldId id="28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96" r:id="rId28"/>
    <p:sldId id="283" r:id="rId29"/>
    <p:sldId id="284" r:id="rId30"/>
    <p:sldId id="285" r:id="rId31"/>
    <p:sldId id="286" r:id="rId32"/>
    <p:sldId id="287" r:id="rId33"/>
    <p:sldId id="290" r:id="rId34"/>
    <p:sldId id="291" r:id="rId35"/>
    <p:sldId id="298" r:id="rId36"/>
    <p:sldId id="293" r:id="rId37"/>
    <p:sldId id="294" r:id="rId38"/>
    <p:sldId id="297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9" autoAdjust="0"/>
    <p:restoredTop sz="94660"/>
  </p:normalViewPr>
  <p:slideViewPr>
    <p:cSldViewPr>
      <p:cViewPr varScale="1">
        <p:scale>
          <a:sx n="68" d="100"/>
          <a:sy n="68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D8EF4-6981-4093-9618-C3A09FB2FD4C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9068728-1876-4FDC-8E3B-D275C6515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56913-7CAD-4CB7-A756-B992BFD02790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77723-858E-470D-8325-731F05439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ECD17-01A5-42D9-83A5-DD0474801F7A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B7BF3A4-8708-4465-8FE5-70908F6D4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7D84E-B90E-485E-B3B3-20734B229D77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7AB83-2F84-447A-B576-9BF6160C9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0B308-DDC5-4876-A224-077B0D5A97DA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41D97CC-FAC5-4461-84E6-26E3853B3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0EC2C-5FE8-4656-839C-EFD4F312A6E2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EA755-CB05-4B24-851A-01BD35F419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71DFF-8AC0-4AB7-82C7-DD8C70D0CE1A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E170BF-6147-40A7-B700-011476A08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D2A7187-40E1-4960-ACEE-C70E9C0EB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6089-9B79-450A-B02D-9378BB21A56B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6096A-F3E8-4998-9977-B1E3A098B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A646F-0264-4599-90B7-521BF8B6EF95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30883-3B1E-44F9-95C9-7E6569BBE098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370D-3759-41E9-94D5-09ADB62BB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8AF27-6275-4040-8E13-BEF343B17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491EA-E595-4AC3-8A9F-F41E50409585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2F276-8C4D-48C9-A907-788370BD1BA7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43DA1-BF90-48D9-9ABF-9F9EA77D7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>
                <a:solidFill>
                  <a:srgbClr val="C00000"/>
                </a:solidFill>
              </a:rPr>
              <a:t>عيادة </a:t>
            </a:r>
            <a:r>
              <a:rPr lang="ar-EG" sz="5400" dirty="0" smtClean="0">
                <a:solidFill>
                  <a:srgbClr val="C00000"/>
                </a:solidFill>
              </a:rPr>
              <a:t>العريش الشاملة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1331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EG" dirty="0" smtClean="0">
                <a:solidFill>
                  <a:srgbClr val="FF0000"/>
                </a:solidFill>
              </a:rPr>
              <a:t/>
            </a:r>
            <a:br>
              <a:rPr lang="ar-EG" dirty="0" smtClean="0">
                <a:solidFill>
                  <a:srgbClr val="FF0000"/>
                </a:solidFill>
              </a:rPr>
            </a:br>
            <a:r>
              <a:rPr lang="ar-EG" dirty="0" smtClean="0">
                <a:solidFill>
                  <a:schemeClr val="accent5">
                    <a:lumMod val="75000"/>
                  </a:schemeClr>
                </a:solidFill>
              </a:rPr>
              <a:t>تحليل نتائج عينة استطلاع الرأى عن </a:t>
            </a:r>
            <a:r>
              <a:rPr lang="ar-EG" dirty="0" smtClean="0"/>
              <a:t/>
            </a:r>
            <a:br>
              <a:rPr lang="ar-EG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النوع</a:t>
            </a:r>
            <a:endParaRPr lang="en-US" sz="4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505994" y="1905000"/>
          <a:ext cx="1880394" cy="98145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71951"/>
                <a:gridCol w="1108443"/>
              </a:tblGrid>
              <a:tr h="36931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ذكر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انثى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800" dirty="0" smtClean="0">
                          <a:effectLst/>
                        </a:rPr>
                        <a:t>14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8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0" y="3276600"/>
            <a:ext cx="48958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الفئة العمرية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658291" y="1600200"/>
          <a:ext cx="1778897" cy="43815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74118"/>
                <a:gridCol w="704779"/>
              </a:tblGrid>
              <a:tr h="25354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الفئة العمرية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العدد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0-5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5-10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10-15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15-20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20-25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25-30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30-35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35-40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40-45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45-50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50-55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55-60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60-65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الفئة العمرية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819275"/>
            <a:ext cx="7924799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هل هذه هى الزيارة الاولى لك ؟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362200" y="1752600"/>
          <a:ext cx="434340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1"/>
                <a:gridCol w="2171701"/>
              </a:tblGrid>
              <a:tr h="257869">
                <a:tc>
                  <a:txBody>
                    <a:bodyPr/>
                    <a:lstStyle/>
                    <a:p>
                      <a:pPr algn="ctr"/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نعم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5531">
                <a:tc>
                  <a:txBody>
                    <a:bodyPr/>
                    <a:lstStyle/>
                    <a:p>
                      <a:pPr algn="ctr"/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21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819400"/>
            <a:ext cx="5791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هل هذه هى الزيارة الاولى لك ؟</a:t>
            </a:r>
            <a:endParaRPr lang="en-US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endParaRPr lang="ar-EG" dirty="0" smtClean="0"/>
          </a:p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21 حالة تم مراعاة أن تكون جميعها ليست الزيارة الاولى نظرا لضيق الوقت و لكونهم كونوا فكرة تامة عن العيادة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 rtl="1">
              <a:buNone/>
            </a:pPr>
            <a:endParaRPr lang="ar-E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b="1" u="sng" dirty="0" smtClean="0"/>
              <a:t/>
            </a:r>
            <a:br>
              <a:rPr lang="ar-EG" b="1" u="sng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ar-EG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الاطباء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535919" y="2708275"/>
          <a:ext cx="3614056" cy="252374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579914"/>
                <a:gridCol w="1034142"/>
              </a:tblGrid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المعاملات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العدد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مهينة وقاسية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غير مهينة لكنها قاسية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جافة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عادية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حسنة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بها رحمة وإحترام للمريض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ثورة على</a:t>
                      </a:r>
                      <a:r>
                        <a:rPr lang="ar-EG" sz="18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 كل شئ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الاطباء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828800"/>
            <a:ext cx="7620001" cy="441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ar-EG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التمريض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819401" y="2209800"/>
          <a:ext cx="3295356" cy="35052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391842"/>
                <a:gridCol w="903514"/>
              </a:tblGrid>
              <a:tr h="17589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المعاملات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العدد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مهينة وقاسية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غير مهينة لكنها قاسية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جافة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عادية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حسنة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بها رحمة وإحترام للمريض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توهان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ثورة على كل شئ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لا يوجد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التمريض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98637"/>
            <a:ext cx="80010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ar-EG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الموظفين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819400" y="2127884"/>
          <a:ext cx="3413417" cy="35052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716731"/>
                <a:gridCol w="696686"/>
              </a:tblGrid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المعاملات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العدد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مهينة وقاسية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غير مهينة لكنها قاسية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معاملات جافة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معاملات عادية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معاملات حسنة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بها رحمة وإحترام للمريض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لا توجد معاملة معهم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يعملون بالوسائط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ثورة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الموظفين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7212"/>
            <a:ext cx="7315200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b="1" u="sng" dirty="0" smtClean="0"/>
              <a:t/>
            </a:r>
            <a:br>
              <a:rPr lang="ar-EG" b="1" u="sng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ar-EG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العمال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642846" y="2362200"/>
          <a:ext cx="3910354" cy="311962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625840"/>
                <a:gridCol w="1284514"/>
              </a:tblGrid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المعاملات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العدد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مهينة وقاسية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غير مهينة لكنها قاسية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جافة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عادية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معاملات حسنة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بها رحمة وإحترام للمريض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لا توجد معاملة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ثورة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معاملات العمال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1" y="2074862"/>
            <a:ext cx="7772400" cy="402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قرب المكان من سكن الحالة وجودة المكان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1981200" y="1676400"/>
          <a:ext cx="5105400" cy="2000250"/>
        </p:xfrm>
        <a:graphic>
          <a:graphicData uri="http://schemas.openxmlformats.org/drawingml/2006/table">
            <a:tbl>
              <a:tblPr rtl="1"/>
              <a:tblGrid>
                <a:gridCol w="3851275"/>
                <a:gridCol w="1254125"/>
              </a:tblGrid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الفئة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العدد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قريب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قريب و مكان جيد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بعيد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بعيد </a:t>
                      </a: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و لا يصلح ليكون عيادة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ثورة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قرب المكان من سكن الحالة وجودة المكان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EG" b="1" dirty="0" smtClean="0">
                <a:solidFill>
                  <a:schemeClr val="accent1">
                    <a:lumMod val="50000"/>
                  </a:schemeClr>
                </a:solidFill>
              </a:rPr>
              <a:t>أغلب الحالات كانت من رفح قرب المعابر و المساعيد و يتكبدون مصاريف السفر رغم أنهم تحت خط الفقر و يمثل مبلغ السفر مبلغ كبير لهم</a:t>
            </a:r>
          </a:p>
          <a:p>
            <a:pPr algn="r" rtl="1"/>
            <a:endParaRPr lang="ar-EG" b="1" dirty="0" smtClean="0"/>
          </a:p>
          <a:p>
            <a:pPr algn="r" rtl="1"/>
            <a:endParaRPr lang="ar-EG" b="1" dirty="0" smtClean="0"/>
          </a:p>
          <a:p>
            <a:pPr algn="r" rtl="1"/>
            <a:endParaRPr lang="ar-EG" b="1" dirty="0" smtClean="0"/>
          </a:p>
          <a:p>
            <a:pPr algn="r" rtl="1"/>
            <a:endParaRPr lang="ar-EG" b="1" dirty="0" smtClean="0"/>
          </a:p>
          <a:p>
            <a:pPr algn="r" rtl="1"/>
            <a:endParaRPr lang="ar-EG" b="1" dirty="0" smtClean="0"/>
          </a:p>
          <a:p>
            <a:pPr algn="r" rtl="1"/>
            <a:endParaRPr lang="en-US" dirty="0" smtClean="0"/>
          </a:p>
          <a:p>
            <a:pPr algn="r" rtl="1"/>
            <a:endParaRPr lang="ar-EG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743200"/>
            <a:ext cx="7086599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المظهر العام للعيادة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524000" y="2502535"/>
          <a:ext cx="5943602" cy="267906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07114"/>
                <a:gridCol w="1636488"/>
              </a:tblGrid>
              <a:tr h="4540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الفئة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مقبولة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 جدا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ممتازة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ثورة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المظهر العام للعيادة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017712"/>
            <a:ext cx="6629400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</a:t>
            </a:r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لنظافة 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524000" y="2224659"/>
          <a:ext cx="6062664" cy="336499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65662"/>
                <a:gridCol w="1397002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الفئة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توجد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مقبولة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جيدة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 جدا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ممتازة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ثورة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758825"/>
          </a:xfrm>
        </p:spPr>
        <p:txBody>
          <a:bodyPr/>
          <a:lstStyle/>
          <a:p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النظافة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51037"/>
            <a:ext cx="72390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التحاليل</a:t>
            </a:r>
            <a:endParaRPr lang="ar-EG" sz="4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295400" y="1981200"/>
          <a:ext cx="6477002" cy="37856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61542"/>
                <a:gridCol w="211546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مدى دقة التحاليل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توجد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صحيحة دائما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صحيحة احيانا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صحيحة نادرا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دقيقة جدا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توازى المعامل الخارجية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لم اجربها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ثورة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4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التحاليل</a:t>
            </a:r>
            <a:endParaRPr lang="ar-EG" sz="4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المرضى لديهم تحاليل تخالف تماما نتائج  التحاليل بمعمل العيادة لذا يلجأون الى التحاليل الخارجية اما تحاليل فيروس سى فهى تم فى بورسعيد مما يكبدهم مصاريف السفر و تحاليل خارجية</a:t>
            </a:r>
          </a:p>
          <a:p>
            <a:endParaRPr lang="ar-EG" dirty="0" smtClean="0"/>
          </a:p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971800"/>
            <a:ext cx="66294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u="sng" dirty="0" smtClean="0"/>
              <a:t> </a:t>
            </a:r>
            <a:r>
              <a:rPr lang="ar-EG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فاعلية الدواء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676400" y="2006600"/>
          <a:ext cx="5715000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86514"/>
                <a:gridCol w="1128486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مدى فاعلية الدواء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فعال ويسبب متاعب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فعال ولا يسبب متاعب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قليل الفاعلية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فعال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شديد الفاعلية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Calibri"/>
                          <a:cs typeface="Arial"/>
                        </a:rPr>
                        <a:t>3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يوازى الدواء الخارجى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علاج الكبد و الامراض الخطيرة فقط جيدة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لم أجرب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تحفظ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فاعلية الدواء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12937"/>
            <a:ext cx="7162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u="sng" dirty="0" smtClean="0"/>
              <a:t> </a:t>
            </a:r>
            <a:r>
              <a:rPr lang="ar-EG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إجراءات صرف الدواء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762000" y="1981200"/>
          <a:ext cx="7768771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901543"/>
                <a:gridCol w="867228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إجراءات صرف الدواء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زحام شديد امام الشباك ولا احد يعرفنى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زحام بسيط امام الشباك ولا احد يعرفنى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 امام الشباك ولا احد يعرفنى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 امام الشباك ولا احد يعرفنى كيفية تناول الدواء والمعاملة حسنة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امام الشباك ويعرفونى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امام الشباك ويعرفونى كيفية تناول الدواء والمعاملة حسنة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16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زحام فقط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لم اجرب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تحفظ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إجراءات صرف الدواء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8001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الكشف الطبى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EG" dirty="0" smtClean="0"/>
          </a:p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295400" y="1981200"/>
          <a:ext cx="6477002" cy="2103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61542"/>
                <a:gridCol w="211546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الكشف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غير منتظم فى الحضور و الكشف</a:t>
                      </a:r>
                      <a:r>
                        <a:rPr lang="ar-EG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 جيد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غير منتظم فى الحضور</a:t>
                      </a:r>
                      <a:r>
                        <a:rPr lang="ar-EG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 و لكنه لا يكشف</a:t>
                      </a:r>
                      <a:endParaRPr lang="en-US" sz="24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منتظم فى الحضور</a:t>
                      </a:r>
                      <a:r>
                        <a:rPr lang="ar-EG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 و لكنه لا يكشف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منتظم فى الحضور و الكشف جيد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توقيع الكشف الطبى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ar-EG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862138"/>
            <a:ext cx="7391400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الانطباع العام عن العيادة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676400" y="1981200"/>
          <a:ext cx="586740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38284"/>
                <a:gridCol w="1529118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الفئة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ar-EG" sz="2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 للغاية</a:t>
                      </a:r>
                      <a:endParaRPr kumimoji="0" lang="en-US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مقبولة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12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 جدا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ممتازة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الانطباع العام عن العيادة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2008187"/>
            <a:ext cx="73914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75882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سهولة الاجراءات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066798" y="1986280"/>
          <a:ext cx="701040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072742"/>
                <a:gridCol w="193766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الاجراءات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كثيرة ومعقدة ومرهقة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معقدة ومرهقة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بسيطة لكنها مرهقة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بسيطة وغير مرهقة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مريحة للمريض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توجد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سهولة الاجراءات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132012"/>
            <a:ext cx="7010399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هل ستكرر الزيارة مرة أخرى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524000" y="2509520"/>
          <a:ext cx="601980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44572"/>
                <a:gridCol w="137523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تكرار الزيارة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سأذهب لاى مكان اخر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اتمنى ان أتى لهذا المكان ثانية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ربما اذا اضطررت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الناس حالتها المادية لا تسمح بالذهاب الى مكان اخر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21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نعم هذا المكان ليس سئ بالمقارنة بالاماكن الحكومية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انا افضل العلاج هنا عن اى مكان اخر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هل ستكرر الزيارة مرة أخرى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074862"/>
            <a:ext cx="6400800" cy="409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C00000"/>
                </a:solidFill>
              </a:rPr>
              <a:t>أراء المنتفعين و شكواهم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Content Placeholder 3" descr="SAM_0839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4800" y="1527175"/>
            <a:ext cx="8686800" cy="45720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75882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إقتراحات و أراء المنتفعين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الحالات تشتكى من أنها تدفع 5 جنيهات لقرار الاستشارى رغم أنه يستقطع منهم حصة التأمين الصحى</a:t>
            </a:r>
          </a:p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حالة شكوا انها تدفع 10 جنيهات بالاضافة الى مصاريف قدومها من رفح و علاوة على ذلك سفرها الى بورسعيد الى مركز الكبد بالتضامن</a:t>
            </a:r>
          </a:p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تطالب جميع الحالات بوجود مركز كبد و استشارى لفيروس سى و عدم السفر الى بورسعيد</a:t>
            </a:r>
          </a:p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يشكوا اغلب المنتفعين و العاملين من طبيب معين تكرر إهاناته لهم </a:t>
            </a:r>
          </a:p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حالة لها أكثر من قرار علاج و كل قرار يصرف فى يوم مختلف</a:t>
            </a:r>
          </a:p>
          <a:p>
            <a:pPr algn="r" rtl="1"/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إقتراحات و أراء المنتفعين</a:t>
            </a:r>
            <a:endParaRPr lang="ar-E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هناك حالات تطلب عرض شكواها عندما تعرف أن إستطلاع الرأى تكليف من مدير عام الفرع و نظرا لآننى فقط مكلفة بتوصيل أراء العملاء الداخليين و الخارجيين .</a:t>
            </a:r>
          </a:p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فأنا أعرض الشكوى فقط بصرف النظر عن إن كانت مطالب الشاكى حقا له أم لا لعلمى أن هناك كيانات كبيرة بالفرع مهمتها بحث الشكاوى ...</a:t>
            </a:r>
          </a:p>
          <a:p>
            <a:pPr algn="r" rtl="1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 و لهم كل التقدير و الاحترام و على رأسهم الدكتور مصطفى عبد الجواد مدير عام الفرع.</a:t>
            </a:r>
            <a:endParaRPr lang="ar-E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Thank you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Content Placeholder 3" descr="1264944671.gi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724944" y="2151062"/>
            <a:ext cx="3657600" cy="3324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595</TotalTime>
  <Words>809</Words>
  <Application>Microsoft Office PowerPoint</Application>
  <PresentationFormat>On-screen Show (4:3)</PresentationFormat>
  <Paragraphs>318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Civic</vt:lpstr>
      <vt:lpstr> تحليل نتائج عينة استطلاع الرأى عن  </vt:lpstr>
      <vt:lpstr>النوع</vt:lpstr>
      <vt:lpstr>الفئة العمرية</vt:lpstr>
      <vt:lpstr>الفئة العمرية</vt:lpstr>
      <vt:lpstr>هل هذه هى الزيارة الاولى لك ؟</vt:lpstr>
      <vt:lpstr>هل هذه هى الزيارة الاولى لك ؟</vt:lpstr>
      <vt:lpstr>  معاملات الاطباء</vt:lpstr>
      <vt:lpstr>معاملات الاطباء</vt:lpstr>
      <vt:lpstr> معاملات التمريض</vt:lpstr>
      <vt:lpstr>معاملات التمريض</vt:lpstr>
      <vt:lpstr> معاملات الموظفين</vt:lpstr>
      <vt:lpstr>معاملات الموظفين</vt:lpstr>
      <vt:lpstr>  معاملات العمال</vt:lpstr>
      <vt:lpstr>معاملات العمال</vt:lpstr>
      <vt:lpstr>قرب المكان من سكن الحالة وجودة المكان</vt:lpstr>
      <vt:lpstr>قرب المكان من سكن الحالة وجودة المكان</vt:lpstr>
      <vt:lpstr>المظهر العام للعيادة</vt:lpstr>
      <vt:lpstr>المظهر العام للعيادة</vt:lpstr>
      <vt:lpstr>النظافة </vt:lpstr>
      <vt:lpstr>النظافة</vt:lpstr>
      <vt:lpstr>  التحاليل</vt:lpstr>
      <vt:lpstr>التحاليل</vt:lpstr>
      <vt:lpstr>  فاعلية الدواء</vt:lpstr>
      <vt:lpstr>فاعلية الدواء</vt:lpstr>
      <vt:lpstr>  إجراءات صرف الدواء</vt:lpstr>
      <vt:lpstr> إجراءات صرف الدواء</vt:lpstr>
      <vt:lpstr>الكشف الطبى</vt:lpstr>
      <vt:lpstr>توقيع الكشف الطبى</vt:lpstr>
      <vt:lpstr>  الانطباع العام عن العيادة</vt:lpstr>
      <vt:lpstr> الانطباع العام عن العيادة</vt:lpstr>
      <vt:lpstr>  سهولة الاجراءات</vt:lpstr>
      <vt:lpstr>سهولة الاجراءات</vt:lpstr>
      <vt:lpstr>  هل ستكرر الزيارة مرة أخرى</vt:lpstr>
      <vt:lpstr> هل ستكرر الزيارة مرة أخرى</vt:lpstr>
      <vt:lpstr>أراء المنتفعين و شكواهم</vt:lpstr>
      <vt:lpstr>  إقتراحات و أراء المنتفعين</vt:lpstr>
      <vt:lpstr>إقتراحات و أراء المنتفعين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تحليل نتائج عينة استطلاع الرأى عن</dc:title>
  <dc:creator>hany nasr</dc:creator>
  <cp:lastModifiedBy>ITC</cp:lastModifiedBy>
  <cp:revision>76</cp:revision>
  <dcterms:created xsi:type="dcterms:W3CDTF">2011-07-19T10:37:06Z</dcterms:created>
  <dcterms:modified xsi:type="dcterms:W3CDTF">2011-10-01T21:27:07Z</dcterms:modified>
</cp:coreProperties>
</file>