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1" r:id="rId3"/>
    <p:sldId id="262" r:id="rId4"/>
    <p:sldId id="259" r:id="rId5"/>
    <p:sldId id="260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Georgia" pitchFamily="18" charset="0"/>
        <a:ea typeface="+mn-ea"/>
        <a:cs typeface="Arial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Georgia" pitchFamily="18" charset="0"/>
        <a:ea typeface="+mn-ea"/>
        <a:cs typeface="Arial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Georgia" pitchFamily="18" charset="0"/>
        <a:ea typeface="+mn-ea"/>
        <a:cs typeface="Arial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Georgia" pitchFamily="18" charset="0"/>
        <a:ea typeface="+mn-ea"/>
        <a:cs typeface="Arial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Georgia" pitchFamily="18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Georgia" pitchFamily="18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Georgia" pitchFamily="18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Georgia" pitchFamily="18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Georgia" pitchFamily="18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6699" autoAdjust="0"/>
    <p:restoredTop sz="94660"/>
  </p:normalViewPr>
  <p:slideViewPr>
    <p:cSldViewPr>
      <p:cViewPr varScale="1">
        <p:scale>
          <a:sx n="66" d="100"/>
          <a:sy n="66" d="100"/>
        </p:scale>
        <p:origin x="-60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Book1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server\Documents\&#1605;&#1583;&#1610;&#1585;&#1609;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Book1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Book1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ar-EG"/>
  <c:chart>
    <c:title>
      <c:layout/>
    </c:title>
    <c:plotArea>
      <c:layout/>
      <c:barChart>
        <c:barDir val="bar"/>
        <c:grouping val="clustered"/>
        <c:ser>
          <c:idx val="0"/>
          <c:order val="0"/>
          <c:tx>
            <c:strRef>
              <c:f>Sheet7!$F$5</c:f>
              <c:strCache>
                <c:ptCount val="1"/>
                <c:pt idx="0">
                  <c:v>العدد</c:v>
                </c:pt>
              </c:strCache>
            </c:strRef>
          </c:tx>
          <c:cat>
            <c:strRef>
              <c:f>Sheet7!$E$6:$E$11</c:f>
              <c:strCache>
                <c:ptCount val="6"/>
                <c:pt idx="0">
                  <c:v>سيئة</c:v>
                </c:pt>
                <c:pt idx="1">
                  <c:v>مقبولة</c:v>
                </c:pt>
                <c:pt idx="2">
                  <c:v>جيدة</c:v>
                </c:pt>
                <c:pt idx="3">
                  <c:v>جيد جدا</c:v>
                </c:pt>
                <c:pt idx="4">
                  <c:v>ممتازة</c:v>
                </c:pt>
                <c:pt idx="5">
                  <c:v>غضب وثورة</c:v>
                </c:pt>
              </c:strCache>
            </c:strRef>
          </c:cat>
          <c:val>
            <c:numRef>
              <c:f>Sheet7!$F$6:$F$11</c:f>
              <c:numCache>
                <c:formatCode>General</c:formatCode>
                <c:ptCount val="6"/>
                <c:pt idx="0">
                  <c:v>1</c:v>
                </c:pt>
                <c:pt idx="1">
                  <c:v>22</c:v>
                </c:pt>
                <c:pt idx="2">
                  <c:v>10</c:v>
                </c:pt>
                <c:pt idx="3">
                  <c:v>6</c:v>
                </c:pt>
                <c:pt idx="4">
                  <c:v>7</c:v>
                </c:pt>
                <c:pt idx="5">
                  <c:v>4</c:v>
                </c:pt>
              </c:numCache>
            </c:numRef>
          </c:val>
        </c:ser>
        <c:axId val="61658624"/>
        <c:axId val="64025728"/>
      </c:barChart>
      <c:catAx>
        <c:axId val="61658624"/>
        <c:scaling>
          <c:orientation val="minMax"/>
        </c:scaling>
        <c:axPos val="r"/>
        <c:tickLblPos val="nextTo"/>
        <c:txPr>
          <a:bodyPr/>
          <a:lstStyle/>
          <a:p>
            <a:pPr>
              <a:defRPr sz="1600" b="1">
                <a:solidFill>
                  <a:schemeClr val="accent1">
                    <a:lumMod val="50000"/>
                  </a:schemeClr>
                </a:solidFill>
              </a:defRPr>
            </a:pPr>
            <a:endParaRPr lang="ar-EG"/>
          </a:p>
        </c:txPr>
        <c:crossAx val="64025728"/>
        <c:crosses val="autoZero"/>
        <c:auto val="1"/>
        <c:lblAlgn val="ctr"/>
        <c:lblOffset val="100"/>
      </c:catAx>
      <c:valAx>
        <c:axId val="64025728"/>
        <c:scaling>
          <c:orientation val="maxMin"/>
        </c:scaling>
        <c:axPos val="b"/>
        <c:majorGridlines/>
        <c:numFmt formatCode="General" sourceLinked="1"/>
        <c:tickLblPos val="nextTo"/>
        <c:crossAx val="61658624"/>
        <c:crosses val="autoZero"/>
        <c:crossBetween val="between"/>
      </c:valAx>
    </c:plotArea>
    <c:legend>
      <c:legendPos val="l"/>
      <c:layout/>
    </c:legend>
    <c:plotVisOnly val="1"/>
  </c:chart>
  <c:spPr>
    <a:effectLst>
      <a:outerShdw blurRad="50800" dist="38100" dir="2700000" algn="tl" rotWithShape="0">
        <a:prstClr val="black">
          <a:alpha val="40000"/>
        </a:prstClr>
      </a:outerShdw>
    </a:effectLst>
  </c:sp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ar-EG"/>
  <c:chart>
    <c:title>
      <c:layout/>
    </c:title>
    <c:plotArea>
      <c:layout/>
      <c:barChart>
        <c:barDir val="bar"/>
        <c:grouping val="clustered"/>
        <c:ser>
          <c:idx val="0"/>
          <c:order val="0"/>
          <c:tx>
            <c:strRef>
              <c:f>Sheet3!$C$2</c:f>
              <c:strCache>
                <c:ptCount val="1"/>
                <c:pt idx="0">
                  <c:v>العدد</c:v>
                </c:pt>
              </c:strCache>
            </c:strRef>
          </c:tx>
          <c:cat>
            <c:strRef>
              <c:f>Sheet3!$B$3:$B$9</c:f>
              <c:strCache>
                <c:ptCount val="7"/>
                <c:pt idx="0">
                  <c:v>كثيرة ومعقدة ومرهقة</c:v>
                </c:pt>
                <c:pt idx="1">
                  <c:v>معقدة ومرهقة</c:v>
                </c:pt>
                <c:pt idx="2">
                  <c:v>بسيطة لكنها مرهقة</c:v>
                </c:pt>
                <c:pt idx="3">
                  <c:v>بسيطة وغير مرهقة</c:v>
                </c:pt>
                <c:pt idx="4">
                  <c:v>مريحة للمريض</c:v>
                </c:pt>
                <c:pt idx="5">
                  <c:v>وجدت تعاون كبير لتسهيل الاجراءات</c:v>
                </c:pt>
                <c:pt idx="6">
                  <c:v>غضب وثورة</c:v>
                </c:pt>
              </c:strCache>
            </c:strRef>
          </c:cat>
          <c:val>
            <c:numRef>
              <c:f>Sheet3!$C$3:$C$9</c:f>
              <c:numCache>
                <c:formatCode>General</c:formatCode>
                <c:ptCount val="7"/>
                <c:pt idx="0">
                  <c:v>13</c:v>
                </c:pt>
                <c:pt idx="1">
                  <c:v>7</c:v>
                </c:pt>
                <c:pt idx="2">
                  <c:v>6</c:v>
                </c:pt>
                <c:pt idx="3">
                  <c:v>10</c:v>
                </c:pt>
                <c:pt idx="4">
                  <c:v>7</c:v>
                </c:pt>
                <c:pt idx="5">
                  <c:v>3</c:v>
                </c:pt>
                <c:pt idx="6">
                  <c:v>4</c:v>
                </c:pt>
              </c:numCache>
            </c:numRef>
          </c:val>
        </c:ser>
        <c:axId val="36720000"/>
        <c:axId val="64211200"/>
      </c:barChart>
      <c:catAx>
        <c:axId val="36720000"/>
        <c:scaling>
          <c:orientation val="minMax"/>
        </c:scaling>
        <c:axPos val="r"/>
        <c:tickLblPos val="nextTo"/>
        <c:txPr>
          <a:bodyPr/>
          <a:lstStyle/>
          <a:p>
            <a:pPr>
              <a:defRPr sz="1600" b="1">
                <a:solidFill>
                  <a:schemeClr val="accent1">
                    <a:lumMod val="50000"/>
                  </a:schemeClr>
                </a:solidFill>
              </a:defRPr>
            </a:pPr>
            <a:endParaRPr lang="ar-EG"/>
          </a:p>
        </c:txPr>
        <c:crossAx val="64211200"/>
        <c:crosses val="autoZero"/>
        <c:auto val="1"/>
        <c:lblAlgn val="ctr"/>
        <c:lblOffset val="100"/>
      </c:catAx>
      <c:valAx>
        <c:axId val="64211200"/>
        <c:scaling>
          <c:orientation val="maxMin"/>
        </c:scaling>
        <c:axPos val="b"/>
        <c:majorGridlines/>
        <c:numFmt formatCode="General" sourceLinked="1"/>
        <c:tickLblPos val="nextTo"/>
        <c:crossAx val="36720000"/>
        <c:crosses val="autoZero"/>
        <c:crossBetween val="between"/>
      </c:valAx>
    </c:plotArea>
    <c:legend>
      <c:legendPos val="l"/>
      <c:layout/>
    </c:legend>
    <c:plotVisOnly val="1"/>
  </c:chart>
  <c:spPr>
    <a:effectLst>
      <a:outerShdw blurRad="50800" dist="38100" dir="2700000" algn="tl" rotWithShape="0">
        <a:prstClr val="black">
          <a:alpha val="40000"/>
        </a:prstClr>
      </a:outerShdw>
    </a:effectLst>
  </c:spPr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ar-EG"/>
  <c:chart>
    <c:title>
      <c:layout/>
    </c:title>
    <c:plotArea>
      <c:layout/>
      <c:barChart>
        <c:barDir val="bar"/>
        <c:grouping val="clustered"/>
        <c:ser>
          <c:idx val="0"/>
          <c:order val="0"/>
          <c:tx>
            <c:strRef>
              <c:f>Sheet7!$F$5</c:f>
              <c:strCache>
                <c:ptCount val="1"/>
                <c:pt idx="0">
                  <c:v>العدد</c:v>
                </c:pt>
              </c:strCache>
            </c:strRef>
          </c:tx>
          <c:cat>
            <c:strRef>
              <c:f>Sheet7!$E$6:$E$11</c:f>
              <c:strCache>
                <c:ptCount val="6"/>
                <c:pt idx="0">
                  <c:v>سيئة</c:v>
                </c:pt>
                <c:pt idx="1">
                  <c:v>مقبولة</c:v>
                </c:pt>
                <c:pt idx="2">
                  <c:v>جيدة</c:v>
                </c:pt>
                <c:pt idx="3">
                  <c:v>جيد جدا</c:v>
                </c:pt>
                <c:pt idx="4">
                  <c:v>ممتازة</c:v>
                </c:pt>
                <c:pt idx="5">
                  <c:v>غضب وثورة</c:v>
                </c:pt>
              </c:strCache>
            </c:strRef>
          </c:cat>
          <c:val>
            <c:numRef>
              <c:f>Sheet7!$F$6:$F$11</c:f>
              <c:numCache>
                <c:formatCode>General</c:formatCode>
                <c:ptCount val="6"/>
                <c:pt idx="0">
                  <c:v>1</c:v>
                </c:pt>
                <c:pt idx="1">
                  <c:v>22</c:v>
                </c:pt>
                <c:pt idx="2">
                  <c:v>10</c:v>
                </c:pt>
                <c:pt idx="3">
                  <c:v>6</c:v>
                </c:pt>
                <c:pt idx="4">
                  <c:v>7</c:v>
                </c:pt>
                <c:pt idx="5">
                  <c:v>4</c:v>
                </c:pt>
              </c:numCache>
            </c:numRef>
          </c:val>
        </c:ser>
        <c:axId val="58987264"/>
        <c:axId val="66799872"/>
      </c:barChart>
      <c:catAx>
        <c:axId val="58987264"/>
        <c:scaling>
          <c:orientation val="minMax"/>
        </c:scaling>
        <c:axPos val="r"/>
        <c:tickLblPos val="nextTo"/>
        <c:txPr>
          <a:bodyPr/>
          <a:lstStyle/>
          <a:p>
            <a:pPr>
              <a:defRPr sz="1600" b="1">
                <a:solidFill>
                  <a:schemeClr val="accent1">
                    <a:lumMod val="50000"/>
                  </a:schemeClr>
                </a:solidFill>
              </a:defRPr>
            </a:pPr>
            <a:endParaRPr lang="ar-EG"/>
          </a:p>
        </c:txPr>
        <c:crossAx val="66799872"/>
        <c:crosses val="autoZero"/>
        <c:auto val="1"/>
        <c:lblAlgn val="ctr"/>
        <c:lblOffset val="100"/>
      </c:catAx>
      <c:valAx>
        <c:axId val="66799872"/>
        <c:scaling>
          <c:orientation val="maxMin"/>
        </c:scaling>
        <c:axPos val="b"/>
        <c:majorGridlines/>
        <c:numFmt formatCode="General" sourceLinked="1"/>
        <c:tickLblPos val="nextTo"/>
        <c:crossAx val="58987264"/>
        <c:crosses val="autoZero"/>
        <c:crossBetween val="between"/>
      </c:valAx>
    </c:plotArea>
    <c:legend>
      <c:legendPos val="l"/>
      <c:layout/>
    </c:legend>
    <c:plotVisOnly val="1"/>
  </c:chart>
  <c:spPr>
    <a:effectLst>
      <a:outerShdw blurRad="50800" dist="38100" dir="2700000" algn="tl" rotWithShape="0">
        <a:prstClr val="black">
          <a:alpha val="40000"/>
        </a:prstClr>
      </a:outerShdw>
    </a:effectLst>
  </c:spPr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ar-EG"/>
  <c:chart>
    <c:title>
      <c:layout/>
    </c:title>
    <c:view3D>
      <c:rotY val="340"/>
      <c:rAngAx val="1"/>
    </c:view3D>
    <c:plotArea>
      <c:layout/>
      <c:bar3DChart>
        <c:barDir val="bar"/>
        <c:grouping val="stacked"/>
        <c:ser>
          <c:idx val="0"/>
          <c:order val="0"/>
          <c:tx>
            <c:strRef>
              <c:f>Sheet4!$G$5</c:f>
              <c:strCache>
                <c:ptCount val="1"/>
                <c:pt idx="0">
                  <c:v>العدد</c:v>
                </c:pt>
              </c:strCache>
            </c:strRef>
          </c:tx>
          <c:cat>
            <c:strRef>
              <c:f>Sheet4!$F$6:$F$12</c:f>
              <c:strCache>
                <c:ptCount val="7"/>
                <c:pt idx="0">
                  <c:v>لا سأذهب لاى مكان اخر</c:v>
                </c:pt>
                <c:pt idx="1">
                  <c:v>لا اتمنى ان أتى لهذا المكان ثانية</c:v>
                </c:pt>
                <c:pt idx="2">
                  <c:v>ربما اذا اضطررت</c:v>
                </c:pt>
                <c:pt idx="3">
                  <c:v>الناس حالتها المادية لا تسمح بالذهاب الى مكان اخر</c:v>
                </c:pt>
                <c:pt idx="4">
                  <c:v>نعم هذا المكان ليس سئ بالمقارنة بالاماكن الحكومية</c:v>
                </c:pt>
                <c:pt idx="5">
                  <c:v>انا افضل العلاج هنا عن اى مكان اخر</c:v>
                </c:pt>
                <c:pt idx="6">
                  <c:v>غضب وثورة</c:v>
                </c:pt>
              </c:strCache>
            </c:strRef>
          </c:cat>
          <c:val>
            <c:numRef>
              <c:f>Sheet4!$G$6:$G$12</c:f>
              <c:numCache>
                <c:formatCode>General</c:formatCode>
                <c:ptCount val="7"/>
                <c:pt idx="0">
                  <c:v>1</c:v>
                </c:pt>
                <c:pt idx="1">
                  <c:v>5</c:v>
                </c:pt>
                <c:pt idx="2">
                  <c:v>7</c:v>
                </c:pt>
                <c:pt idx="3">
                  <c:v>20</c:v>
                </c:pt>
                <c:pt idx="4">
                  <c:v>7</c:v>
                </c:pt>
                <c:pt idx="5">
                  <c:v>6</c:v>
                </c:pt>
                <c:pt idx="6">
                  <c:v>4</c:v>
                </c:pt>
              </c:numCache>
            </c:numRef>
          </c:val>
        </c:ser>
        <c:shape val="box"/>
        <c:axId val="65236352"/>
        <c:axId val="68320640"/>
        <c:axId val="0"/>
      </c:bar3DChart>
      <c:catAx>
        <c:axId val="65236352"/>
        <c:scaling>
          <c:orientation val="minMax"/>
        </c:scaling>
        <c:axPos val="r"/>
        <c:tickLblPos val="nextTo"/>
        <c:txPr>
          <a:bodyPr/>
          <a:lstStyle/>
          <a:p>
            <a:pPr>
              <a:defRPr sz="1800" b="1">
                <a:solidFill>
                  <a:schemeClr val="accent1">
                    <a:lumMod val="50000"/>
                  </a:schemeClr>
                </a:solidFill>
              </a:defRPr>
            </a:pPr>
            <a:endParaRPr lang="ar-EG"/>
          </a:p>
        </c:txPr>
        <c:crossAx val="68320640"/>
        <c:crosses val="autoZero"/>
        <c:auto val="1"/>
        <c:lblAlgn val="ctr"/>
        <c:lblOffset val="100"/>
      </c:catAx>
      <c:valAx>
        <c:axId val="68320640"/>
        <c:scaling>
          <c:orientation val="maxMin"/>
        </c:scaling>
        <c:axPos val="b"/>
        <c:majorGridlines/>
        <c:numFmt formatCode="General" sourceLinked="1"/>
        <c:tickLblPos val="nextTo"/>
        <c:crossAx val="65236352"/>
        <c:crosses val="autoZero"/>
        <c:crossBetween val="between"/>
      </c:valAx>
    </c:plotArea>
    <c:legend>
      <c:legendPos val="l"/>
      <c:layout/>
    </c:legend>
    <c:plotVisOnly val="1"/>
  </c:chart>
  <c:externalData r:id="rId1"/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9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ar-EG"/>
          </a:p>
        </p:txBody>
      </p:sp>
      <p:sp>
        <p:nvSpPr>
          <p:cNvPr id="5" name="Rectangle 20"/>
          <p:cNvSpPr>
            <a:spLocks noChangeArrowheads="1"/>
          </p:cNvSpPr>
          <p:nvPr/>
        </p:nvSpPr>
        <p:spPr bwMode="white">
          <a:xfrm>
            <a:off x="8991600" y="3175"/>
            <a:ext cx="152400" cy="6858000"/>
          </a:xfrm>
          <a:prstGeom prst="rect">
            <a:avLst/>
          </a:prstGeom>
          <a:solidFill>
            <a:srgbClr val="FFFFFF"/>
          </a:solidFill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ar-EG"/>
          </a:p>
        </p:txBody>
      </p:sp>
      <p:sp>
        <p:nvSpPr>
          <p:cNvPr id="6" name="Rectangle 23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ar-EG"/>
          </a:p>
        </p:txBody>
      </p:sp>
      <p:sp>
        <p:nvSpPr>
          <p:cNvPr id="7" name="Rectangle 24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ar-EG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46050" y="6391275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155575" y="2419350"/>
            <a:ext cx="8832850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2400" y="152400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13" name="Oval 12"/>
          <p:cNvSpPr/>
          <p:nvPr/>
        </p:nvSpPr>
        <p:spPr>
          <a:xfrm>
            <a:off x="4267200" y="211455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4362450" y="2209800"/>
            <a:ext cx="419100" cy="420688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5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AD8EF4-6981-4093-9618-C3A09FB2FD4C}" type="datetimeFigureOut">
              <a:rPr lang="en-US"/>
              <a:pPr>
                <a:defRPr/>
              </a:pPr>
              <a:t>3/2/2010</a:t>
            </a:fld>
            <a:endParaRPr lang="en-US"/>
          </a:p>
        </p:txBody>
      </p:sp>
      <p:sp>
        <p:nvSpPr>
          <p:cNvPr id="16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7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4343400" y="219868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pPr>
              <a:defRPr/>
            </a:pPr>
            <a:fld id="{E9068728-1876-4FDC-8E3B-D275C6515FD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156913-7CAD-4CB7-A756-B992BFD02790}" type="datetimeFigureOut">
              <a:rPr lang="en-US"/>
              <a:pPr>
                <a:defRPr/>
              </a:pPr>
              <a:t>3/2/2010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62450" y="1027113"/>
            <a:ext cx="457200" cy="4413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C277723-858E-470D-8325-731F05439B4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ar-EG"/>
          </a:p>
        </p:txBody>
      </p:sp>
      <p:sp>
        <p:nvSpPr>
          <p:cNvPr id="5" name="Rectangle 20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ar-EG"/>
          </a:p>
        </p:txBody>
      </p:sp>
      <p:sp>
        <p:nvSpPr>
          <p:cNvPr id="6" name="Rectangle 23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ar-EG"/>
          </a:p>
        </p:txBody>
      </p:sp>
      <p:sp>
        <p:nvSpPr>
          <p:cNvPr id="7" name="Rectangle 24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ar-EG"/>
          </a:p>
        </p:txBody>
      </p:sp>
      <p:sp>
        <p:nvSpPr>
          <p:cNvPr id="8" name="Rectangle 25"/>
          <p:cNvSpPr>
            <a:spLocks noChangeArrowheads="1"/>
          </p:cNvSpPr>
          <p:nvPr/>
        </p:nvSpPr>
        <p:spPr bwMode="white">
          <a:xfrm>
            <a:off x="152400" y="2286000"/>
            <a:ext cx="8832850" cy="304800"/>
          </a:xfrm>
          <a:prstGeom prst="rect">
            <a:avLst/>
          </a:prstGeom>
          <a:solidFill>
            <a:srgbClr val="FFFFFF"/>
          </a:solidFill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ar-EG"/>
          </a:p>
        </p:txBody>
      </p:sp>
      <p:sp>
        <p:nvSpPr>
          <p:cNvPr id="9" name="Rectangle 26"/>
          <p:cNvSpPr>
            <a:spLocks noChangeArrowheads="1"/>
          </p:cNvSpPr>
          <p:nvPr/>
        </p:nvSpPr>
        <p:spPr bwMode="auto">
          <a:xfrm>
            <a:off x="155575" y="142875"/>
            <a:ext cx="8832850" cy="2139950"/>
          </a:xfrm>
          <a:prstGeom prst="rect">
            <a:avLst/>
          </a:prstGeom>
          <a:solidFill>
            <a:schemeClr val="accent1"/>
          </a:solidFill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ar-EG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46050" y="6391275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152400" y="152400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152400" y="2438400"/>
            <a:ext cx="8832850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3" name="Oval 12"/>
          <p:cNvSpPr/>
          <p:nvPr/>
        </p:nvSpPr>
        <p:spPr>
          <a:xfrm>
            <a:off x="4267200" y="211455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4362450" y="2209800"/>
            <a:ext cx="419100" cy="420688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6" name="Date Placeholder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EECD17-01A5-42D9-83A5-DD0474801F7A}" type="datetimeFigureOut">
              <a:rPr lang="en-US"/>
              <a:pPr>
                <a:defRPr/>
              </a:pPr>
              <a:t>3/2/2010</a:t>
            </a:fld>
            <a:endParaRPr lang="en-US"/>
          </a:p>
        </p:txBody>
      </p:sp>
      <p:sp>
        <p:nvSpPr>
          <p:cNvPr id="1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43400" y="219868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pPr>
              <a:defRPr/>
            </a:pPr>
            <a:fld id="{0B7BF3A4-8708-4465-8FE5-70908F6D45F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traight Connector 19"/>
          <p:cNvSpPr>
            <a:spLocks noChangeShapeType="1"/>
          </p:cNvSpPr>
          <p:nvPr/>
        </p:nvSpPr>
        <p:spPr bwMode="auto">
          <a:xfrm flipV="1">
            <a:off x="4562475" y="1576388"/>
            <a:ext cx="9525" cy="4818062"/>
          </a:xfrm>
          <a:prstGeom prst="line">
            <a:avLst/>
          </a:prstGeom>
          <a:noFill/>
          <a:ln w="9525" algn="ctr">
            <a:solidFill>
              <a:schemeClr val="tx2"/>
            </a:solidFill>
            <a:prstDash val="sysDash"/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ar-EG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2" name="Content Placeholder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0"/>
          </p:nvPr>
        </p:nvSpPr>
        <p:spPr>
          <a:xfrm>
            <a:off x="5791200" y="6410325"/>
            <a:ext cx="3044825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747D84E-B90E-485E-B3B3-20734B229D77}" type="datetimeFigureOut">
              <a:rPr lang="en-US"/>
              <a:pPr>
                <a:defRPr/>
              </a:pPr>
              <a:t>3/2/2010</a:t>
            </a:fld>
            <a:endParaRPr lang="en-US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77AB83-2F84-447A-B576-9BF6160C9F4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19"/>
          <p:cNvSpPr>
            <a:spLocks noChangeShapeType="1"/>
          </p:cNvSpPr>
          <p:nvPr/>
        </p:nvSpPr>
        <p:spPr bwMode="auto">
          <a:xfrm flipV="1">
            <a:off x="4572000" y="2200275"/>
            <a:ext cx="0" cy="4187825"/>
          </a:xfrm>
          <a:prstGeom prst="line">
            <a:avLst/>
          </a:prstGeom>
          <a:noFill/>
          <a:ln w="9525" algn="ctr">
            <a:solidFill>
              <a:schemeClr val="tx2"/>
            </a:solidFill>
            <a:prstDash val="sysDash"/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ar-EG"/>
          </a:p>
        </p:txBody>
      </p:sp>
      <p:sp>
        <p:nvSpPr>
          <p:cNvPr id="8" name="Rectangle 20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ar-EG"/>
          </a:p>
        </p:txBody>
      </p:sp>
      <p:sp>
        <p:nvSpPr>
          <p:cNvPr id="9" name="Rectangle 23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ar-EG"/>
          </a:p>
        </p:txBody>
      </p:sp>
      <p:sp>
        <p:nvSpPr>
          <p:cNvPr id="10" name="Rectangle 24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ar-EG"/>
          </a:p>
        </p:txBody>
      </p:sp>
      <p:sp>
        <p:nvSpPr>
          <p:cNvPr id="11" name="Rectangle 2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ar-EG"/>
          </a:p>
        </p:txBody>
      </p:sp>
      <p:sp>
        <p:nvSpPr>
          <p:cNvPr id="12" name="Rectangle 11"/>
          <p:cNvSpPr/>
          <p:nvPr/>
        </p:nvSpPr>
        <p:spPr>
          <a:xfrm>
            <a:off x="152400" y="1371600"/>
            <a:ext cx="8832850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6050" y="6391275"/>
            <a:ext cx="8832850" cy="31115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4" name="Straight Connector 13"/>
          <p:cNvSpPr>
            <a:spLocks noChangeShapeType="1"/>
          </p:cNvSpPr>
          <p:nvPr/>
        </p:nvSpPr>
        <p:spPr bwMode="auto">
          <a:xfrm>
            <a:off x="152400" y="1279525"/>
            <a:ext cx="8832850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152400" y="155575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16" name="Oval 15"/>
          <p:cNvSpPr/>
          <p:nvPr/>
        </p:nvSpPr>
        <p:spPr>
          <a:xfrm>
            <a:off x="4267200" y="955675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7" name="Oval 16"/>
          <p:cNvSpPr/>
          <p:nvPr/>
        </p:nvSpPr>
        <p:spPr>
          <a:xfrm>
            <a:off x="4362450" y="1050925"/>
            <a:ext cx="419100" cy="420688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4" name="Content Placeholder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26" name="Content Placeholder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8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60B308-DDC5-4876-A224-077B0D5A97DA}" type="datetimeFigureOut">
              <a:rPr lang="en-US"/>
              <a:pPr>
                <a:defRPr/>
              </a:pPr>
              <a:t>3/2/2010</a:t>
            </a:fld>
            <a:endParaRPr lang="en-US"/>
          </a:p>
        </p:txBody>
      </p:sp>
      <p:sp>
        <p:nvSpPr>
          <p:cNvPr id="19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4800" y="6410325"/>
            <a:ext cx="35814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4343400" y="1042988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C41D97CC-FAC5-4461-84E6-26E3853B327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10EC2C-5FE8-4656-839C-EFD4F312A6E2}" type="datetimeFigureOut">
              <a:rPr lang="en-US"/>
              <a:pPr>
                <a:defRPr/>
              </a:pPr>
              <a:t>3/2/2010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4343400" y="1036638"/>
            <a:ext cx="457200" cy="4413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4DEA755-CB05-4B24-851A-01BD35F4197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9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ar-EG"/>
          </a:p>
        </p:txBody>
      </p:sp>
      <p:sp>
        <p:nvSpPr>
          <p:cNvPr id="3" name="Rectangle 20"/>
          <p:cNvSpPr>
            <a:spLocks noChangeArrowheads="1"/>
          </p:cNvSpPr>
          <p:nvPr/>
        </p:nvSpPr>
        <p:spPr bwMode="white">
          <a:xfrm>
            <a:off x="0" y="0"/>
            <a:ext cx="9144000" cy="155575"/>
          </a:xfrm>
          <a:prstGeom prst="rect">
            <a:avLst/>
          </a:prstGeom>
          <a:solidFill>
            <a:srgbClr val="FFFFFF"/>
          </a:solidFill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ar-EG"/>
          </a:p>
        </p:txBody>
      </p:sp>
      <p:sp>
        <p:nvSpPr>
          <p:cNvPr id="4" name="Rectangle 23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ar-EG"/>
          </a:p>
        </p:txBody>
      </p:sp>
      <p:sp>
        <p:nvSpPr>
          <p:cNvPr id="5" name="Rectangle 24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ar-EG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46050" y="6391275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152400" y="158750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8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B71DFF-8AC0-4AB7-82C7-DD8C70D0CE1A}" type="datetimeFigureOut">
              <a:rPr lang="en-US"/>
              <a:pPr>
                <a:defRPr/>
              </a:pPr>
              <a:t>3/2/2010</a:t>
            </a:fld>
            <a:endParaRPr lang="en-US"/>
          </a:p>
        </p:txBody>
      </p:sp>
      <p:sp>
        <p:nvSpPr>
          <p:cNvPr id="9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5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18E170BF-6147-40A7-B700-011476A0826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52400" y="152400"/>
            <a:ext cx="8832850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Rectangle 20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ar-EG"/>
          </a:p>
        </p:txBody>
      </p:sp>
      <p:sp>
        <p:nvSpPr>
          <p:cNvPr id="7" name="Rectangle 23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ar-EG"/>
          </a:p>
        </p:txBody>
      </p:sp>
      <p:sp>
        <p:nvSpPr>
          <p:cNvPr id="8" name="Rectangle 24"/>
          <p:cNvSpPr>
            <a:spLocks noChangeArrowheads="1"/>
          </p:cNvSpPr>
          <p:nvPr/>
        </p:nvSpPr>
        <p:spPr bwMode="white">
          <a:xfrm>
            <a:off x="0" y="0"/>
            <a:ext cx="9144000" cy="119063"/>
          </a:xfrm>
          <a:prstGeom prst="rect">
            <a:avLst/>
          </a:prstGeom>
          <a:solidFill>
            <a:srgbClr val="FFFFFF"/>
          </a:solidFill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ar-EG"/>
          </a:p>
        </p:txBody>
      </p:sp>
      <p:sp>
        <p:nvSpPr>
          <p:cNvPr id="9" name="Rectangle 25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ar-EG"/>
          </a:p>
        </p:txBody>
      </p:sp>
      <p:sp>
        <p:nvSpPr>
          <p:cNvPr id="10" name="Rectangle 9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152400" y="152400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152400" y="533400"/>
            <a:ext cx="8832850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3" name="Oval 12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1390650" y="323850"/>
            <a:ext cx="419100" cy="419100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149225" y="6388100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Content Placeholder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6" name="Slide Number Placeholder 6"/>
          <p:cNvSpPr>
            <a:spLocks noGrp="1"/>
          </p:cNvSpPr>
          <p:nvPr>
            <p:ph type="sldNum" sz="quarter" idx="10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pPr>
              <a:defRPr/>
            </a:pPr>
            <a:fld id="{ED2A7187-40E1-4960-ACEE-C70E9C0EBC7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7" name="Date Placeholder 4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496089-9B79-450A-B02D-9378BB21A56B}" type="datetimeFigureOut">
              <a:rPr lang="en-US"/>
              <a:pPr>
                <a:defRPr/>
              </a:pPr>
              <a:t>3/2/2010</a:t>
            </a:fld>
            <a:endParaRPr lang="en-US"/>
          </a:p>
        </p:txBody>
      </p:sp>
      <p:sp>
        <p:nvSpPr>
          <p:cNvPr id="18" name="Footer Placeholder 5"/>
          <p:cNvSpPr>
            <a:spLocks noGrp="1"/>
          </p:cNvSpPr>
          <p:nvPr>
            <p:ph type="ftr" sz="quarter" idx="12"/>
          </p:nvPr>
        </p:nvSpPr>
        <p:spPr>
          <a:xfrm>
            <a:off x="301625" y="6410325"/>
            <a:ext cx="3382963" cy="36671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traight Connector 4"/>
          <p:cNvSpPr>
            <a:spLocks noChangeShapeType="1"/>
          </p:cNvSpPr>
          <p:nvPr/>
        </p:nvSpPr>
        <p:spPr bwMode="auto">
          <a:xfrm>
            <a:off x="152400" y="533400"/>
            <a:ext cx="8832850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Rectangle 20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ar-EG"/>
          </a:p>
        </p:txBody>
      </p:sp>
      <p:sp>
        <p:nvSpPr>
          <p:cNvPr id="7" name="Rectangle 23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ar-EG"/>
          </a:p>
        </p:txBody>
      </p:sp>
      <p:sp>
        <p:nvSpPr>
          <p:cNvPr id="8" name="Rectangle 24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ar-EG"/>
          </a:p>
        </p:txBody>
      </p:sp>
      <p:sp>
        <p:nvSpPr>
          <p:cNvPr id="9" name="Rectangle 25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ar-EG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52400" y="152400"/>
            <a:ext cx="8832850" cy="301625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2400" y="155575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13" name="Oval 12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1390650" y="323850"/>
            <a:ext cx="419100" cy="419100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149225" y="6388100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Slide Number Placeholder 6"/>
          <p:cNvSpPr>
            <a:spLocks noGrp="1"/>
          </p:cNvSpPr>
          <p:nvPr>
            <p:ph type="sldNum" sz="quarter" idx="10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B6096A-F3E8-4998-9977-B1E3A098B96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7" name="Date Placeholder 4"/>
          <p:cNvSpPr>
            <a:spLocks noGrp="1"/>
          </p:cNvSpPr>
          <p:nvPr>
            <p:ph type="dt" sz="half" idx="11"/>
          </p:nvPr>
        </p:nvSpPr>
        <p:spPr>
          <a:xfrm>
            <a:off x="5788025" y="6405563"/>
            <a:ext cx="3044825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DA646F-0264-4599-90B7-521BF8B6EF95}" type="datetimeFigureOut">
              <a:rPr lang="en-US"/>
              <a:pPr>
                <a:defRPr/>
              </a:pPr>
              <a:t>3/2/2010</a:t>
            </a:fld>
            <a:endParaRPr lang="en-US"/>
          </a:p>
        </p:txBody>
      </p:sp>
      <p:sp>
        <p:nvSpPr>
          <p:cNvPr id="18" name="Footer Placeholder 5"/>
          <p:cNvSpPr>
            <a:spLocks noGrp="1"/>
          </p:cNvSpPr>
          <p:nvPr>
            <p:ph type="ftr" sz="quarter" idx="12"/>
          </p:nvPr>
        </p:nvSpPr>
        <p:spPr>
          <a:xfrm>
            <a:off x="301625" y="6410325"/>
            <a:ext cx="3584575" cy="36671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130883-3B1E-44F9-95C9-7E6569BBE098}" type="datetimeFigureOut">
              <a:rPr lang="en-US"/>
              <a:pPr>
                <a:defRPr/>
              </a:pPr>
              <a:t>3/2/2010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C0370D-3759-41E9-94D5-09ADB62BB12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9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ar-EG"/>
          </a:p>
        </p:txBody>
      </p:sp>
      <p:sp>
        <p:nvSpPr>
          <p:cNvPr id="5" name="Rectangle 20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ar-EG"/>
          </a:p>
        </p:txBody>
      </p:sp>
      <p:sp>
        <p:nvSpPr>
          <p:cNvPr id="6" name="Rectangle 23"/>
          <p:cNvSpPr>
            <a:spLocks noChangeArrowheads="1"/>
          </p:cNvSpPr>
          <p:nvPr/>
        </p:nvSpPr>
        <p:spPr bwMode="white">
          <a:xfrm>
            <a:off x="0" y="0"/>
            <a:ext cx="9144000" cy="155575"/>
          </a:xfrm>
          <a:prstGeom prst="rect">
            <a:avLst/>
          </a:prstGeom>
          <a:solidFill>
            <a:srgbClr val="FFFFFF"/>
          </a:solidFill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ar-EG"/>
          </a:p>
        </p:txBody>
      </p:sp>
      <p:sp>
        <p:nvSpPr>
          <p:cNvPr id="7" name="Rectangle 24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ar-EG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46050" y="6391275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52400" y="155575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 rot="5400000">
            <a:off x="4021137" y="3278188"/>
            <a:ext cx="6245225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1" name="Oval 10"/>
          <p:cNvSpPr/>
          <p:nvPr/>
        </p:nvSpPr>
        <p:spPr>
          <a:xfrm>
            <a:off x="6838950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6934200" y="3021013"/>
            <a:ext cx="420688" cy="419100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6915150" y="3009900"/>
            <a:ext cx="457200" cy="4413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BE8AF27-6275-4040-8E13-BEF343B1779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4" name="Date Placeholder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5491EA-E595-4AC3-8A9F-F41E50409585}" type="datetimeFigureOut">
              <a:rPr lang="en-US"/>
              <a:pPr>
                <a:defRPr/>
              </a:pPr>
              <a:t>3/2/2010</a:t>
            </a:fld>
            <a:endParaRPr lang="en-US"/>
          </a:p>
        </p:txBody>
      </p:sp>
      <p:sp>
        <p:nvSpPr>
          <p:cNvPr id="1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ar-EG"/>
          </a:p>
        </p:txBody>
      </p:sp>
      <p:sp>
        <p:nvSpPr>
          <p:cNvPr id="1027" name="Rectangle 15"/>
          <p:cNvSpPr>
            <a:spLocks noChangeArrowheads="1"/>
          </p:cNvSpPr>
          <p:nvPr/>
        </p:nvSpPr>
        <p:spPr bwMode="white">
          <a:xfrm>
            <a:off x="0" y="0"/>
            <a:ext cx="9144000" cy="1393825"/>
          </a:xfrm>
          <a:prstGeom prst="rect">
            <a:avLst/>
          </a:prstGeom>
          <a:solidFill>
            <a:srgbClr val="FFFFFF"/>
          </a:solidFill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ar-EG"/>
          </a:p>
        </p:txBody>
      </p:sp>
      <p:sp>
        <p:nvSpPr>
          <p:cNvPr id="102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ar-EG"/>
          </a:p>
        </p:txBody>
      </p:sp>
      <p:sp>
        <p:nvSpPr>
          <p:cNvPr id="1029" name="Rectangle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ar-EG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49225" y="6388100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5791200" y="6405563"/>
            <a:ext cx="3044825" cy="365125"/>
          </a:xfrm>
          <a:prstGeom prst="rect">
            <a:avLst/>
          </a:prstGeom>
        </p:spPr>
        <p:txBody>
          <a:bodyPr vert="horz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400">
                <a:solidFill>
                  <a:srgbClr val="FFFFFF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A812F276-8C4D-48C9-A907-788370BD1BA7}" type="datetimeFigureOut">
              <a:rPr lang="en-US"/>
              <a:pPr>
                <a:defRPr/>
              </a:pPr>
              <a:t>3/2/2010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04800" y="6410325"/>
            <a:ext cx="3581400" cy="366713"/>
          </a:xfrm>
          <a:prstGeom prst="rect">
            <a:avLst/>
          </a:prstGeom>
        </p:spPr>
        <p:txBody>
          <a:bodyPr vert="horz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rgbClr val="FFFFFF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5575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152400" y="1276350"/>
            <a:ext cx="8832850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2" name="Oval 11"/>
          <p:cNvSpPr/>
          <p:nvPr/>
        </p:nvSpPr>
        <p:spPr>
          <a:xfrm>
            <a:off x="4267200" y="955675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4362450" y="1050925"/>
            <a:ext cx="419100" cy="420688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4343400" y="1039813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600">
                <a:solidFill>
                  <a:schemeClr val="accent3">
                    <a:shade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51543DA1-BF90-48D9-9ABF-9F9EA77D7DE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038" name="Title Placeholder 21"/>
          <p:cNvSpPr>
            <a:spLocks noGrp="1"/>
          </p:cNvSpPr>
          <p:nvPr>
            <p:ph type="title"/>
          </p:nvPr>
        </p:nvSpPr>
        <p:spPr bwMode="auto">
          <a:xfrm>
            <a:off x="301625" y="228600"/>
            <a:ext cx="8534400" cy="758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39" name="Text Placeholder 12"/>
          <p:cNvSpPr>
            <a:spLocks noGrp="1"/>
          </p:cNvSpPr>
          <p:nvPr>
            <p:ph type="body" idx="1"/>
          </p:nvPr>
        </p:nvSpPr>
        <p:spPr bwMode="auto">
          <a:xfrm>
            <a:off x="301625" y="1524000"/>
            <a:ext cx="8534400" cy="4598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5" r:id="rId1"/>
    <p:sldLayoutId id="2147483706" r:id="rId2"/>
    <p:sldLayoutId id="2147483707" r:id="rId3"/>
    <p:sldLayoutId id="2147483708" r:id="rId4"/>
    <p:sldLayoutId id="2147483709" r:id="rId5"/>
    <p:sldLayoutId id="2147483710" r:id="rId6"/>
    <p:sldLayoutId id="2147483711" r:id="rId7"/>
    <p:sldLayoutId id="2147483712" r:id="rId8"/>
    <p:sldLayoutId id="2147483713" r:id="rId9"/>
    <p:sldLayoutId id="2147483714" r:id="rId10"/>
    <p:sldLayoutId id="2147483715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300" kern="1200">
          <a:solidFill>
            <a:srgbClr val="7B9899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7688" indent="-2730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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325" indent="-228600" algn="l" rtl="0" eaLnBrk="0" fontAlgn="base" hangingPunct="0">
        <a:spcBef>
          <a:spcPct val="20000"/>
        </a:spcBef>
        <a:spcAft>
          <a:spcPct val="0"/>
        </a:spcAft>
        <a:buClr>
          <a:srgbClr val="8CADAE"/>
        </a:buClr>
        <a:buSzPct val="75000"/>
        <a:buFont typeface="Wingdings 2" pitchFamily="18" charset="2"/>
        <a:buChar char="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6963" indent="-228600" algn="l" rtl="0" eaLnBrk="0" fontAlgn="base" hangingPunct="0">
        <a:spcBef>
          <a:spcPct val="20000"/>
        </a:spcBef>
        <a:spcAft>
          <a:spcPct val="0"/>
        </a:spcAft>
        <a:buClr>
          <a:srgbClr val="8C7B70"/>
        </a:buClr>
        <a:buSzPct val="70000"/>
        <a:buFont typeface="Wingdings" pitchFamily="2" charset="2"/>
        <a:buChar char=""/>
        <a:defRPr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0" fontAlgn="base" hangingPunct="0">
        <a:spcBef>
          <a:spcPct val="20000"/>
        </a:spcBef>
        <a:spcAft>
          <a:spcPct val="0"/>
        </a:spcAft>
        <a:buClr>
          <a:srgbClr val="8FB08C"/>
        </a:buClr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ar-EG" sz="5400" dirty="0"/>
              <a:t>عيادة بورسعيد النموذجية</a:t>
            </a:r>
            <a:endParaRPr lang="en-US" sz="5400" dirty="0"/>
          </a:p>
        </p:txBody>
      </p:sp>
      <p:sp>
        <p:nvSpPr>
          <p:cNvPr id="13315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ar-EG" dirty="0" smtClean="0"/>
              <a:t/>
            </a:r>
            <a:br>
              <a:rPr lang="ar-EG" dirty="0" smtClean="0"/>
            </a:br>
            <a:r>
              <a:rPr lang="ar-EG" dirty="0" smtClean="0"/>
              <a:t/>
            </a:r>
            <a:br>
              <a:rPr lang="ar-EG" dirty="0" smtClean="0"/>
            </a:br>
            <a:r>
              <a:rPr lang="ar-EG" dirty="0" smtClean="0"/>
              <a:t/>
            </a:r>
            <a:br>
              <a:rPr lang="ar-EG" dirty="0" smtClean="0"/>
            </a:br>
            <a:r>
              <a:rPr lang="ar-EG" dirty="0" smtClean="0"/>
              <a:t> الجزء الثانى من </a:t>
            </a:r>
            <a:r>
              <a:rPr lang="ar-EG" dirty="0" smtClean="0"/>
              <a:t/>
            </a:r>
            <a:br>
              <a:rPr lang="ar-EG" dirty="0" smtClean="0"/>
            </a:br>
            <a:r>
              <a:rPr lang="ar-EG" dirty="0" smtClean="0"/>
              <a:t> تحليل نتائج عينة استطلاع الرأى عن </a:t>
            </a:r>
            <a:endParaRPr lang="en-US" dirty="0" smtClean="0"/>
          </a:p>
        </p:txBody>
      </p:sp>
      <p:sp>
        <p:nvSpPr>
          <p:cNvPr id="4" name="Rectangle 3"/>
          <p:cNvSpPr/>
          <p:nvPr/>
        </p:nvSpPr>
        <p:spPr>
          <a:xfrm>
            <a:off x="3897777" y="3244334"/>
            <a:ext cx="134844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EG" dirty="0" smtClean="0"/>
              <a:t>الجزء الثانى من</a:t>
            </a:r>
            <a:endParaRPr lang="ar-EG" dirty="0"/>
          </a:p>
        </p:txBody>
      </p:sp>
      <p:sp>
        <p:nvSpPr>
          <p:cNvPr id="5" name="Rectangle 4"/>
          <p:cNvSpPr/>
          <p:nvPr/>
        </p:nvSpPr>
        <p:spPr>
          <a:xfrm>
            <a:off x="3897777" y="3244334"/>
            <a:ext cx="134844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EG" dirty="0" smtClean="0"/>
              <a:t>الجزء الثانى من</a:t>
            </a:r>
            <a:endParaRPr lang="ar-EG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ar-EG" b="1" dirty="0" smtClean="0"/>
              <a:t> توقيع الكشف الطبى</a:t>
            </a:r>
            <a:endParaRPr lang="ar-EG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ar-EG"/>
          </a:p>
        </p:txBody>
      </p:sp>
      <p:graphicFrame>
        <p:nvGraphicFramePr>
          <p:cNvPr id="4" name="Content Placeholder 3"/>
          <p:cNvGraphicFramePr>
            <a:graphicFrameLocks/>
          </p:cNvGraphicFramePr>
          <p:nvPr/>
        </p:nvGraphicFramePr>
        <p:xfrm>
          <a:off x="1295398" y="1527175"/>
          <a:ext cx="6858002" cy="259588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4811486"/>
                <a:gridCol w="2046516"/>
              </a:tblGrid>
              <a:tr h="370840">
                <a:tc>
                  <a:txBody>
                    <a:bodyPr/>
                    <a:lstStyle/>
                    <a:p>
                      <a:pPr algn="r" rtl="1">
                        <a:spcAft>
                          <a:spcPts val="0"/>
                        </a:spcAft>
                      </a:pPr>
                      <a:r>
                        <a:rPr lang="ar-SA" sz="240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الفئة</a:t>
                      </a:r>
                      <a:endParaRPr lang="en-US" sz="2400">
                        <a:solidFill>
                          <a:schemeClr val="accent1">
                            <a:lumMod val="50000"/>
                          </a:schemeClr>
                        </a:solidFill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 rtl="1">
                        <a:spcAft>
                          <a:spcPts val="0"/>
                        </a:spcAft>
                      </a:pPr>
                      <a:r>
                        <a:rPr lang="ar-SA" sz="240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العدد</a:t>
                      </a:r>
                      <a:endParaRPr lang="en-US" sz="2400">
                        <a:solidFill>
                          <a:schemeClr val="accent1">
                            <a:lumMod val="50000"/>
                          </a:schemeClr>
                        </a:solidFill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r" rtl="1">
                        <a:spcAft>
                          <a:spcPts val="0"/>
                        </a:spcAft>
                      </a:pPr>
                      <a:r>
                        <a:rPr lang="ar-SA" sz="240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الطبيب لا يحضر للعيادة</a:t>
                      </a:r>
                      <a:endParaRPr lang="en-US" sz="2400">
                        <a:solidFill>
                          <a:schemeClr val="accent1">
                            <a:lumMod val="50000"/>
                          </a:schemeClr>
                        </a:solidFill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 rtl="0">
                        <a:spcAft>
                          <a:spcPts val="0"/>
                        </a:spcAft>
                      </a:pPr>
                      <a:r>
                        <a:rPr lang="en-US" sz="240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/>
                          <a:ea typeface="Times New Roman"/>
                          <a:cs typeface="Arial"/>
                        </a:rPr>
                        <a:t>0</a:t>
                      </a:r>
                      <a:endParaRPr lang="en-US" sz="2400">
                        <a:solidFill>
                          <a:schemeClr val="accent1">
                            <a:lumMod val="50000"/>
                          </a:schemeClr>
                        </a:solidFill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r" rtl="1">
                        <a:spcAft>
                          <a:spcPts val="0"/>
                        </a:spcAft>
                      </a:pPr>
                      <a:r>
                        <a:rPr lang="ar-SA" sz="240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غير منتظم فى الحضور ولا يكشف</a:t>
                      </a:r>
                      <a:endParaRPr lang="en-US" sz="2400">
                        <a:solidFill>
                          <a:schemeClr val="accent1">
                            <a:lumMod val="50000"/>
                          </a:schemeClr>
                        </a:solidFill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 rtl="0">
                        <a:spcAft>
                          <a:spcPts val="0"/>
                        </a:spcAft>
                      </a:pPr>
                      <a:r>
                        <a:rPr lang="en-US" sz="240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/>
                          <a:ea typeface="Times New Roman"/>
                          <a:cs typeface="Arial"/>
                        </a:rPr>
                        <a:t>12</a:t>
                      </a:r>
                      <a:endParaRPr lang="en-US" sz="2400">
                        <a:solidFill>
                          <a:schemeClr val="accent1">
                            <a:lumMod val="50000"/>
                          </a:schemeClr>
                        </a:solidFill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r" rtl="1">
                        <a:spcAft>
                          <a:spcPts val="0"/>
                        </a:spcAft>
                      </a:pPr>
                      <a:r>
                        <a:rPr lang="ar-SA" sz="240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منتظم لكنة لا يكشف</a:t>
                      </a:r>
                      <a:endParaRPr lang="en-US" sz="2400">
                        <a:solidFill>
                          <a:schemeClr val="accent1">
                            <a:lumMod val="50000"/>
                          </a:schemeClr>
                        </a:solidFill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 rtl="0">
                        <a:spcAft>
                          <a:spcPts val="0"/>
                        </a:spcAft>
                      </a:pPr>
                      <a:r>
                        <a:rPr lang="en-US" sz="240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/>
                          <a:ea typeface="Times New Roman"/>
                          <a:cs typeface="Arial"/>
                        </a:rPr>
                        <a:t>26</a:t>
                      </a:r>
                      <a:endParaRPr lang="en-US" sz="2400">
                        <a:solidFill>
                          <a:schemeClr val="accent1">
                            <a:lumMod val="50000"/>
                          </a:schemeClr>
                        </a:solidFill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r" rtl="1">
                        <a:spcAft>
                          <a:spcPts val="0"/>
                        </a:spcAft>
                      </a:pPr>
                      <a:r>
                        <a:rPr lang="ar-SA" sz="240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منتظم والكشف غير جيد</a:t>
                      </a:r>
                      <a:endParaRPr lang="en-US" sz="2400">
                        <a:solidFill>
                          <a:schemeClr val="accent1">
                            <a:lumMod val="50000"/>
                          </a:schemeClr>
                        </a:solidFill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 rtl="0">
                        <a:spcAft>
                          <a:spcPts val="0"/>
                        </a:spcAft>
                      </a:pPr>
                      <a:r>
                        <a:rPr lang="en-US" sz="240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/>
                          <a:ea typeface="Times New Roman"/>
                          <a:cs typeface="Arial"/>
                        </a:rPr>
                        <a:t>3</a:t>
                      </a:r>
                      <a:endParaRPr lang="en-US" sz="2400">
                        <a:solidFill>
                          <a:schemeClr val="accent1">
                            <a:lumMod val="50000"/>
                          </a:schemeClr>
                        </a:solidFill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r" rtl="1">
                        <a:spcAft>
                          <a:spcPts val="0"/>
                        </a:spcAft>
                      </a:pPr>
                      <a:r>
                        <a:rPr lang="ar-SA" sz="240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منتظم والكشف جيد</a:t>
                      </a:r>
                      <a:endParaRPr lang="en-US" sz="2400">
                        <a:solidFill>
                          <a:schemeClr val="accent1">
                            <a:lumMod val="50000"/>
                          </a:schemeClr>
                        </a:solidFill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 rtl="0">
                        <a:spcAft>
                          <a:spcPts val="0"/>
                        </a:spcAft>
                      </a:pPr>
                      <a:r>
                        <a:rPr lang="en-US" sz="240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/>
                          <a:ea typeface="Times New Roman"/>
                          <a:cs typeface="Arial"/>
                        </a:rPr>
                        <a:t>7</a:t>
                      </a:r>
                      <a:endParaRPr lang="en-US" sz="2400">
                        <a:solidFill>
                          <a:schemeClr val="accent1">
                            <a:lumMod val="50000"/>
                          </a:schemeClr>
                        </a:solidFill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r" rtl="1">
                        <a:spcAft>
                          <a:spcPts val="0"/>
                        </a:spcAft>
                      </a:pPr>
                      <a:r>
                        <a:rPr lang="ar-SA" sz="240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منتظم والكشف دقيق</a:t>
                      </a:r>
                      <a:endParaRPr lang="en-US" sz="2400">
                        <a:solidFill>
                          <a:schemeClr val="accent1">
                            <a:lumMod val="50000"/>
                          </a:schemeClr>
                        </a:solidFill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 rtl="0"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/>
                          <a:ea typeface="Times New Roman"/>
                          <a:cs typeface="Arial"/>
                        </a:rPr>
                        <a:t>2</a:t>
                      </a:r>
                      <a:endParaRPr lang="en-US" sz="24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b"/>
                </a:tc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b="1" dirty="0" smtClean="0"/>
              <a:t>توقيع الكشف الطبى</a:t>
            </a:r>
            <a:endParaRPr lang="ar-EG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 dirty="0" smtClean="0"/>
          </a:p>
          <a:p>
            <a:pPr>
              <a:buNone/>
            </a:pPr>
            <a:endParaRPr lang="ar-EG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" y="1600200"/>
            <a:ext cx="8153400" cy="472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ar-EG" u="sng" dirty="0" smtClean="0"/>
              <a:t> الانطباع العام عن العيادة</a:t>
            </a:r>
            <a:endParaRPr lang="ar-EG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"/>
          </p:nvPr>
        </p:nvGraphicFramePr>
        <p:xfrm>
          <a:off x="1523998" y="1527175"/>
          <a:ext cx="5867402" cy="296672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4338284"/>
                <a:gridCol w="1529118"/>
              </a:tblGrid>
              <a:tr h="370840"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EG" sz="20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libri"/>
                          <a:ea typeface="Times New Roman"/>
                          <a:cs typeface="Arial"/>
                        </a:rPr>
                        <a:t>الفئة</a:t>
                      </a:r>
                      <a:endParaRPr lang="en-US" sz="20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2000" b="1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libri"/>
                          <a:ea typeface="Times New Roman"/>
                          <a:cs typeface="Arial"/>
                        </a:rPr>
                        <a:t>العدد</a:t>
                      </a:r>
                      <a:endParaRPr lang="en-US" sz="2000">
                        <a:solidFill>
                          <a:schemeClr val="accent1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20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libri"/>
                          <a:ea typeface="Times New Roman"/>
                          <a:cs typeface="Arial"/>
                        </a:rPr>
                        <a:t>سيئة</a:t>
                      </a:r>
                      <a:endParaRPr lang="en-US" sz="20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/>
                          <a:ea typeface="Times New Roman"/>
                          <a:cs typeface="Arial"/>
                        </a:rPr>
                        <a:t>1</a:t>
                      </a:r>
                      <a:endParaRPr lang="en-US" sz="2000">
                        <a:solidFill>
                          <a:schemeClr val="accent1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20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libri"/>
                          <a:ea typeface="Times New Roman"/>
                          <a:cs typeface="Arial"/>
                        </a:rPr>
                        <a:t>مقبولة</a:t>
                      </a:r>
                      <a:endParaRPr lang="en-US" sz="20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/>
                          <a:ea typeface="Times New Roman"/>
                          <a:cs typeface="Arial"/>
                        </a:rPr>
                        <a:t>22</a:t>
                      </a:r>
                      <a:endParaRPr lang="en-US" sz="2000">
                        <a:solidFill>
                          <a:schemeClr val="accent1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20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libri"/>
                          <a:ea typeface="Times New Roman"/>
                          <a:cs typeface="Arial"/>
                        </a:rPr>
                        <a:t>جيدة</a:t>
                      </a:r>
                      <a:endParaRPr lang="en-US" sz="20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/>
                          <a:ea typeface="Times New Roman"/>
                          <a:cs typeface="Arial"/>
                        </a:rPr>
                        <a:t>10</a:t>
                      </a:r>
                      <a:endParaRPr lang="en-US" sz="2000">
                        <a:solidFill>
                          <a:schemeClr val="accent1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20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libri"/>
                          <a:ea typeface="Times New Roman"/>
                          <a:cs typeface="Arial"/>
                        </a:rPr>
                        <a:t>جيد جدا</a:t>
                      </a:r>
                      <a:endParaRPr lang="en-US" sz="20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/>
                          <a:ea typeface="Times New Roman"/>
                          <a:cs typeface="Arial"/>
                        </a:rPr>
                        <a:t>6</a:t>
                      </a:r>
                      <a:endParaRPr lang="en-US" sz="2000">
                        <a:solidFill>
                          <a:schemeClr val="accent1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20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libri"/>
                          <a:ea typeface="Times New Roman"/>
                          <a:cs typeface="Arial"/>
                        </a:rPr>
                        <a:t>ممتازة</a:t>
                      </a:r>
                      <a:endParaRPr lang="en-US" sz="20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/>
                          <a:ea typeface="Times New Roman"/>
                          <a:cs typeface="Arial"/>
                        </a:rPr>
                        <a:t>7</a:t>
                      </a:r>
                      <a:endParaRPr lang="en-US" sz="2000">
                        <a:solidFill>
                          <a:schemeClr val="accent1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20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libri"/>
                          <a:ea typeface="Times New Roman"/>
                          <a:cs typeface="Arial"/>
                        </a:rPr>
                        <a:t>غضب وثورة</a:t>
                      </a:r>
                      <a:endParaRPr lang="en-US" sz="20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/>
                          <a:ea typeface="Times New Roman"/>
                          <a:cs typeface="Arial"/>
                        </a:rPr>
                        <a:t>4</a:t>
                      </a:r>
                      <a:endParaRPr lang="en-US" sz="20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2000" b="1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libri"/>
                          <a:ea typeface="Times New Roman"/>
                          <a:cs typeface="Arial"/>
                        </a:rPr>
                        <a:t>المعاملات</a:t>
                      </a:r>
                      <a:endParaRPr lang="en-US" sz="2000">
                        <a:solidFill>
                          <a:schemeClr val="accent1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20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libri"/>
                          <a:ea typeface="Times New Roman"/>
                          <a:cs typeface="Arial"/>
                        </a:rPr>
                        <a:t>العدد</a:t>
                      </a:r>
                      <a:endParaRPr lang="en-US" sz="20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/>
                </a:tc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u="sng" dirty="0" smtClean="0"/>
              <a:t> الانطباع العام عن العيادة</a:t>
            </a:r>
            <a:endParaRPr lang="ar-EG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"/>
          </p:nvPr>
        </p:nvGraphicFramePr>
        <p:xfrm>
          <a:off x="301625" y="1527175"/>
          <a:ext cx="8504238" cy="4572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ar-EG" b="1" u="sng" dirty="0" smtClean="0"/>
              <a:t> سهولة الاجراءات</a:t>
            </a:r>
            <a:endParaRPr lang="ar-EG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"/>
          </p:nvPr>
        </p:nvGraphicFramePr>
        <p:xfrm>
          <a:off x="914398" y="1527175"/>
          <a:ext cx="7010402" cy="296672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5072742"/>
                <a:gridCol w="1937660"/>
              </a:tblGrid>
              <a:tr h="370840"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2000" b="1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libri"/>
                          <a:ea typeface="Times New Roman"/>
                          <a:cs typeface="Arial"/>
                        </a:rPr>
                        <a:t>الاجراءات</a:t>
                      </a:r>
                      <a:endParaRPr lang="en-US" sz="2000" b="1">
                        <a:solidFill>
                          <a:schemeClr val="accent1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2000" b="1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libri"/>
                          <a:ea typeface="Times New Roman"/>
                          <a:cs typeface="Arial"/>
                        </a:rPr>
                        <a:t>العدد</a:t>
                      </a:r>
                      <a:endParaRPr lang="en-US" sz="2000" b="1">
                        <a:solidFill>
                          <a:schemeClr val="accent1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2000" b="1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libri"/>
                          <a:ea typeface="Times New Roman"/>
                          <a:cs typeface="Arial"/>
                        </a:rPr>
                        <a:t>كثيرة ومعقدة ومرهقة</a:t>
                      </a:r>
                      <a:endParaRPr lang="en-US" sz="2000" b="1">
                        <a:solidFill>
                          <a:schemeClr val="accent1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/>
                          <a:ea typeface="Times New Roman"/>
                          <a:cs typeface="Arial"/>
                        </a:rPr>
                        <a:t>13</a:t>
                      </a:r>
                      <a:endParaRPr lang="en-US" sz="2000" b="1">
                        <a:solidFill>
                          <a:schemeClr val="accent1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2000" b="1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libri"/>
                          <a:ea typeface="Times New Roman"/>
                          <a:cs typeface="Arial"/>
                        </a:rPr>
                        <a:t>معقدة ومرهقة</a:t>
                      </a:r>
                      <a:endParaRPr lang="en-US" sz="2000" b="1">
                        <a:solidFill>
                          <a:schemeClr val="accent1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/>
                          <a:ea typeface="Times New Roman"/>
                          <a:cs typeface="Arial"/>
                        </a:rPr>
                        <a:t>7</a:t>
                      </a:r>
                      <a:endParaRPr lang="en-US" sz="2000" b="1">
                        <a:solidFill>
                          <a:schemeClr val="accent1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2000" b="1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libri"/>
                          <a:ea typeface="Times New Roman"/>
                          <a:cs typeface="Arial"/>
                        </a:rPr>
                        <a:t>بسيطة لكنها مرهقة</a:t>
                      </a:r>
                      <a:endParaRPr lang="en-US" sz="2000" b="1">
                        <a:solidFill>
                          <a:schemeClr val="accent1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/>
                          <a:ea typeface="Times New Roman"/>
                          <a:cs typeface="Arial"/>
                        </a:rPr>
                        <a:t>6</a:t>
                      </a:r>
                      <a:endParaRPr lang="en-US" sz="2000" b="1">
                        <a:solidFill>
                          <a:schemeClr val="accent1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2000" b="1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libri"/>
                          <a:ea typeface="Times New Roman"/>
                          <a:cs typeface="Arial"/>
                        </a:rPr>
                        <a:t>بسيطة وغير مرهقة</a:t>
                      </a:r>
                      <a:endParaRPr lang="en-US" sz="2000" b="1">
                        <a:solidFill>
                          <a:schemeClr val="accent1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/>
                          <a:ea typeface="Times New Roman"/>
                          <a:cs typeface="Arial"/>
                        </a:rPr>
                        <a:t>10</a:t>
                      </a:r>
                      <a:endParaRPr lang="en-US" sz="2000" b="1">
                        <a:solidFill>
                          <a:schemeClr val="accent1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2000" b="1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libri"/>
                          <a:ea typeface="Times New Roman"/>
                          <a:cs typeface="Arial"/>
                        </a:rPr>
                        <a:t>مريحة للمريض</a:t>
                      </a:r>
                      <a:endParaRPr lang="en-US" sz="2000" b="1">
                        <a:solidFill>
                          <a:schemeClr val="accent1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/>
                          <a:ea typeface="Times New Roman"/>
                          <a:cs typeface="Arial"/>
                        </a:rPr>
                        <a:t>7</a:t>
                      </a:r>
                      <a:endParaRPr lang="en-US" sz="2000" b="1">
                        <a:solidFill>
                          <a:schemeClr val="accent1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2000" b="1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libri"/>
                          <a:ea typeface="Times New Roman"/>
                          <a:cs typeface="Arial"/>
                        </a:rPr>
                        <a:t>وجدت تعاون كبير لتسهيل الاجراءات</a:t>
                      </a:r>
                      <a:endParaRPr lang="en-US" sz="2000" b="1">
                        <a:solidFill>
                          <a:schemeClr val="accent1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/>
                          <a:ea typeface="Times New Roman"/>
                          <a:cs typeface="Arial"/>
                        </a:rPr>
                        <a:t>3</a:t>
                      </a:r>
                      <a:endParaRPr lang="en-US" sz="2000" b="1">
                        <a:solidFill>
                          <a:schemeClr val="accent1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2000" b="1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libri"/>
                          <a:ea typeface="Times New Roman"/>
                          <a:cs typeface="Arial"/>
                        </a:rPr>
                        <a:t>غضب وثورة</a:t>
                      </a:r>
                      <a:endParaRPr lang="en-US" sz="2000" b="1">
                        <a:solidFill>
                          <a:schemeClr val="accent1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/>
                          <a:ea typeface="Times New Roman"/>
                          <a:cs typeface="Arial"/>
                        </a:rPr>
                        <a:t>4</a:t>
                      </a:r>
                      <a:endParaRPr lang="en-US" sz="20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/>
                </a:tc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b="1" u="sng" dirty="0" smtClean="0"/>
              <a:t>سهولة الاجراءات</a:t>
            </a:r>
            <a:endParaRPr lang="ar-EG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"/>
          </p:nvPr>
        </p:nvGraphicFramePr>
        <p:xfrm>
          <a:off x="301625" y="1527175"/>
          <a:ext cx="8504238" cy="4572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/>
            <a:r>
              <a:rPr lang="ar-EG" u="sng" dirty="0" smtClean="0"/>
              <a:t>الانطباع العام عن العيادة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"/>
          </p:nvPr>
        </p:nvGraphicFramePr>
        <p:xfrm>
          <a:off x="1752600" y="1676400"/>
          <a:ext cx="5638802" cy="259588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3984172"/>
                <a:gridCol w="1654630"/>
              </a:tblGrid>
              <a:tr h="370840"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20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libri"/>
                          <a:ea typeface="Times New Roman"/>
                          <a:cs typeface="Arial"/>
                        </a:rPr>
                        <a:t>المعاملات</a:t>
                      </a:r>
                      <a:endParaRPr lang="en-US" sz="20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2000" b="1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libri"/>
                          <a:ea typeface="Times New Roman"/>
                          <a:cs typeface="Arial"/>
                        </a:rPr>
                        <a:t>العدد</a:t>
                      </a:r>
                      <a:endParaRPr lang="en-US" sz="2000">
                        <a:solidFill>
                          <a:schemeClr val="accent1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20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libri"/>
                          <a:ea typeface="Times New Roman"/>
                          <a:cs typeface="Arial"/>
                        </a:rPr>
                        <a:t>سيئة</a:t>
                      </a:r>
                      <a:endParaRPr lang="en-US" sz="20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/>
                          <a:ea typeface="Times New Roman"/>
                          <a:cs typeface="Arial"/>
                        </a:rPr>
                        <a:t>1</a:t>
                      </a:r>
                      <a:endParaRPr lang="en-US" sz="2000">
                        <a:solidFill>
                          <a:schemeClr val="accent1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20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libri"/>
                          <a:ea typeface="Times New Roman"/>
                          <a:cs typeface="Arial"/>
                        </a:rPr>
                        <a:t>مقبولة</a:t>
                      </a:r>
                      <a:endParaRPr lang="en-US" sz="20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/>
                          <a:ea typeface="Times New Roman"/>
                          <a:cs typeface="Arial"/>
                        </a:rPr>
                        <a:t>22</a:t>
                      </a:r>
                      <a:endParaRPr lang="en-US" sz="2000">
                        <a:solidFill>
                          <a:schemeClr val="accent1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20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libri"/>
                          <a:ea typeface="Times New Roman"/>
                          <a:cs typeface="Arial"/>
                        </a:rPr>
                        <a:t>جيدة</a:t>
                      </a:r>
                      <a:endParaRPr lang="en-US" sz="20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/>
                          <a:ea typeface="Times New Roman"/>
                          <a:cs typeface="Arial"/>
                        </a:rPr>
                        <a:t>10</a:t>
                      </a:r>
                      <a:endParaRPr lang="en-US" sz="20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2000" b="1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libri"/>
                          <a:ea typeface="Times New Roman"/>
                          <a:cs typeface="Arial"/>
                        </a:rPr>
                        <a:t>جيد جدا</a:t>
                      </a:r>
                      <a:endParaRPr lang="en-US" sz="2000">
                        <a:solidFill>
                          <a:schemeClr val="accent1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/>
                          <a:ea typeface="Times New Roman"/>
                          <a:cs typeface="Arial"/>
                        </a:rPr>
                        <a:t>6</a:t>
                      </a:r>
                      <a:endParaRPr lang="en-US" sz="20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2000" b="1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libri"/>
                          <a:ea typeface="Times New Roman"/>
                          <a:cs typeface="Arial"/>
                        </a:rPr>
                        <a:t>ممتازة</a:t>
                      </a:r>
                      <a:endParaRPr lang="en-US" sz="2000">
                        <a:solidFill>
                          <a:schemeClr val="accent1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/>
                          <a:ea typeface="Times New Roman"/>
                          <a:cs typeface="Arial"/>
                        </a:rPr>
                        <a:t>7</a:t>
                      </a:r>
                      <a:endParaRPr lang="en-US" sz="20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2000" b="1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libri"/>
                          <a:ea typeface="Times New Roman"/>
                          <a:cs typeface="Arial"/>
                        </a:rPr>
                        <a:t>غضب وثورة</a:t>
                      </a:r>
                      <a:endParaRPr lang="en-US" sz="2000">
                        <a:solidFill>
                          <a:schemeClr val="accent1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/>
                          <a:ea typeface="Times New Roman"/>
                          <a:cs typeface="Arial"/>
                        </a:rPr>
                        <a:t>4</a:t>
                      </a:r>
                      <a:endParaRPr lang="en-US" sz="20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/>
                </a:tc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u="sng" dirty="0" smtClean="0"/>
              <a:t>الانطباع العام عن العيادة</a:t>
            </a:r>
            <a:endParaRPr lang="ar-EG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"/>
          </p:nvPr>
        </p:nvGraphicFramePr>
        <p:xfrm>
          <a:off x="301625" y="1527175"/>
          <a:ext cx="8504238" cy="4572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ar-EG" b="1" u="sng" dirty="0" smtClean="0"/>
              <a:t> هل ستكرر الزيارة مرة أخرى</a:t>
            </a:r>
            <a:endParaRPr lang="ar-EG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"/>
          </p:nvPr>
        </p:nvGraphicFramePr>
        <p:xfrm>
          <a:off x="1752598" y="1527175"/>
          <a:ext cx="6019802" cy="296672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4644572"/>
                <a:gridCol w="1375230"/>
              </a:tblGrid>
              <a:tr h="370840"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18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libri"/>
                          <a:ea typeface="Times New Roman"/>
                          <a:cs typeface="Arial"/>
                        </a:rPr>
                        <a:t>تكرار الزيارة</a:t>
                      </a:r>
                      <a:endParaRPr lang="en-US" sz="18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1800" b="1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libri"/>
                          <a:ea typeface="Times New Roman"/>
                          <a:cs typeface="Arial"/>
                        </a:rPr>
                        <a:t>العدد</a:t>
                      </a:r>
                      <a:endParaRPr lang="en-US" sz="1800">
                        <a:solidFill>
                          <a:schemeClr val="accent1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18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libri"/>
                          <a:ea typeface="Times New Roman"/>
                          <a:cs typeface="Arial"/>
                        </a:rPr>
                        <a:t>لا سأذهب لاى مكان اخر</a:t>
                      </a:r>
                      <a:endParaRPr lang="en-US" sz="18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/>
                          <a:ea typeface="Times New Roman"/>
                          <a:cs typeface="Arial"/>
                        </a:rPr>
                        <a:t>1</a:t>
                      </a:r>
                      <a:endParaRPr lang="en-US" sz="1800">
                        <a:solidFill>
                          <a:schemeClr val="accent1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18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libri"/>
                          <a:ea typeface="Times New Roman"/>
                          <a:cs typeface="Arial"/>
                        </a:rPr>
                        <a:t>لا اتمنى ان أتى لهذا المكان ثانية</a:t>
                      </a:r>
                      <a:endParaRPr lang="en-US" sz="18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/>
                          <a:ea typeface="Times New Roman"/>
                          <a:cs typeface="Arial"/>
                        </a:rPr>
                        <a:t>5</a:t>
                      </a:r>
                      <a:endParaRPr lang="en-US" sz="1800">
                        <a:solidFill>
                          <a:schemeClr val="accent1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18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libri"/>
                          <a:ea typeface="Times New Roman"/>
                          <a:cs typeface="Arial"/>
                        </a:rPr>
                        <a:t>ربما اذا اضطررت</a:t>
                      </a:r>
                      <a:endParaRPr lang="en-US" sz="18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/>
                          <a:ea typeface="Times New Roman"/>
                          <a:cs typeface="Arial"/>
                        </a:rPr>
                        <a:t>7</a:t>
                      </a:r>
                      <a:endParaRPr lang="en-US" sz="1800">
                        <a:solidFill>
                          <a:schemeClr val="accent1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1800" b="1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libri"/>
                          <a:ea typeface="Times New Roman"/>
                          <a:cs typeface="Arial"/>
                        </a:rPr>
                        <a:t>الناس حالتها المادية لا تسمح بالذهاب الى مكان اخر</a:t>
                      </a:r>
                      <a:endParaRPr lang="en-US" sz="1800">
                        <a:solidFill>
                          <a:schemeClr val="accent1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/>
                          <a:ea typeface="Times New Roman"/>
                          <a:cs typeface="Arial"/>
                        </a:rPr>
                        <a:t>20</a:t>
                      </a:r>
                      <a:endParaRPr lang="en-US" sz="18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1800" b="1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libri"/>
                          <a:ea typeface="Times New Roman"/>
                          <a:cs typeface="Arial"/>
                        </a:rPr>
                        <a:t>نعم هذا المكان ليس سئ بالمقارنة بالاماكن الحكومية</a:t>
                      </a:r>
                      <a:endParaRPr lang="en-US" sz="1800">
                        <a:solidFill>
                          <a:schemeClr val="accent1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/>
                          <a:ea typeface="Times New Roman"/>
                          <a:cs typeface="Arial"/>
                        </a:rPr>
                        <a:t>7</a:t>
                      </a:r>
                      <a:endParaRPr lang="en-US" sz="18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1800" b="1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libri"/>
                          <a:ea typeface="Times New Roman"/>
                          <a:cs typeface="Arial"/>
                        </a:rPr>
                        <a:t>انا افضل العلاج هنا عن اى مكان اخر</a:t>
                      </a:r>
                      <a:endParaRPr lang="en-US" sz="1800">
                        <a:solidFill>
                          <a:schemeClr val="accent1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/>
                          <a:ea typeface="Times New Roman"/>
                          <a:cs typeface="Arial"/>
                        </a:rPr>
                        <a:t>6</a:t>
                      </a:r>
                      <a:endParaRPr lang="en-US" sz="18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1800" b="1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libri"/>
                          <a:ea typeface="Times New Roman"/>
                          <a:cs typeface="Arial"/>
                        </a:rPr>
                        <a:t>غضب وثورة</a:t>
                      </a:r>
                      <a:endParaRPr lang="en-US" sz="1800">
                        <a:solidFill>
                          <a:schemeClr val="accent1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/>
                          <a:ea typeface="Times New Roman"/>
                          <a:cs typeface="Arial"/>
                        </a:rPr>
                        <a:t>4</a:t>
                      </a:r>
                      <a:endParaRPr lang="en-US" sz="18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/>
                </a:tc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b="1" u="sng" dirty="0" smtClean="0"/>
              <a:t> هل ستكرر الزيارة مرة أخرى</a:t>
            </a:r>
            <a:endParaRPr lang="ar-EG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"/>
          </p:nvPr>
        </p:nvGraphicFramePr>
        <p:xfrm>
          <a:off x="301625" y="1527175"/>
          <a:ext cx="8504238" cy="4572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28600"/>
            <a:ext cx="8534400" cy="758825"/>
          </a:xfrm>
        </p:spPr>
        <p:txBody>
          <a:bodyPr/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ar-EG" b="1" u="sng" dirty="0" smtClean="0"/>
              <a:t> إقتراحات و أراء المنتفعين</a:t>
            </a:r>
            <a:endParaRPr lang="ar-EG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lvl="0" algn="r" rtl="1"/>
            <a:r>
              <a:rPr lang="ar-EG" b="1" dirty="0" smtClean="0"/>
              <a:t>اربعة منتفعين ثائرين رفضوا </a:t>
            </a:r>
            <a:r>
              <a:rPr lang="ar-EG" b="1" dirty="0" smtClean="0"/>
              <a:t>الإدلاء </a:t>
            </a:r>
            <a:r>
              <a:rPr lang="ar-EG" b="1" dirty="0" smtClean="0"/>
              <a:t>بالرأى معتبرين أن ما يحدث يسمى "بوظان" فالطبيب </a:t>
            </a:r>
            <a:r>
              <a:rPr lang="ar-EG" b="1" dirty="0" smtClean="0"/>
              <a:t>ننتظره </a:t>
            </a:r>
            <a:r>
              <a:rPr lang="ar-EG" b="1" dirty="0" smtClean="0"/>
              <a:t>كثيرا و ربما لا يحضر و إذا حضر فإنة لا يكشف .</a:t>
            </a:r>
            <a:endParaRPr lang="en-US" dirty="0" smtClean="0"/>
          </a:p>
          <a:p>
            <a:pPr lvl="0" algn="r" rtl="1"/>
            <a:r>
              <a:rPr lang="ar-EG" b="1" dirty="0" smtClean="0"/>
              <a:t>طلب أحد </a:t>
            </a:r>
            <a:r>
              <a:rPr lang="ar-EG" b="1" dirty="0" smtClean="0"/>
              <a:t>المنتفعين إختصار الاجراءات فى إجراء واحد فقط .</a:t>
            </a:r>
            <a:endParaRPr lang="en-US" dirty="0" smtClean="0"/>
          </a:p>
          <a:p>
            <a:pPr lvl="0" algn="r" rtl="1"/>
            <a:r>
              <a:rPr lang="ar-EG" b="1" dirty="0" smtClean="0"/>
              <a:t>إقتراح بوجود زائر للمسنين لانهم لا يمكنهم تحمل مشقة الحضور والانتظار.</a:t>
            </a:r>
            <a:endParaRPr lang="en-US" dirty="0" smtClean="0"/>
          </a:p>
          <a:p>
            <a:pPr lvl="0" algn="r" rtl="1"/>
            <a:r>
              <a:rPr lang="ar-EG" b="1" dirty="0" smtClean="0"/>
              <a:t>رجاء بعدم دخول </a:t>
            </a:r>
            <a:r>
              <a:rPr lang="ar-EG" b="1" dirty="0" smtClean="0"/>
              <a:t>الباعة </a:t>
            </a:r>
            <a:r>
              <a:rPr lang="ar-EG" b="1" dirty="0" smtClean="0"/>
              <a:t>الجائلين .</a:t>
            </a:r>
            <a:endParaRPr lang="en-US" dirty="0" smtClean="0"/>
          </a:p>
          <a:p>
            <a:pPr algn="r" rtl="1"/>
            <a:r>
              <a:rPr lang="ar-EG" b="1" dirty="0" smtClean="0"/>
              <a:t>مد فترة عمل الطبيب لانه ينصرف سريعا بعد إنهاء </a:t>
            </a:r>
            <a:r>
              <a:rPr lang="ar-EG" b="1" dirty="0" smtClean="0"/>
              <a:t>حالاتة</a:t>
            </a:r>
          </a:p>
          <a:p>
            <a:pPr lvl="0" algn="r" rtl="1"/>
            <a:r>
              <a:rPr lang="ar-EG" b="1" dirty="0" smtClean="0"/>
              <a:t>امكانية </a:t>
            </a:r>
            <a:r>
              <a:rPr lang="ar-EG" b="1" dirty="0" smtClean="0"/>
              <a:t>صرف الروشتة بعد 3 ايام خاصة لكبار السن</a:t>
            </a:r>
            <a:endParaRPr lang="en-US" dirty="0" smtClean="0"/>
          </a:p>
          <a:p>
            <a:pPr algn="r" rtl="1"/>
            <a:endParaRPr lang="ar-EG" b="1" dirty="0" smtClean="0"/>
          </a:p>
          <a:p>
            <a:pPr algn="r" rtl="1">
              <a:buNone/>
            </a:pPr>
            <a:endParaRPr lang="ar-EG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b="1" u="sng" dirty="0" smtClean="0"/>
              <a:t>إقتراحات و أراء المنتفعين</a:t>
            </a:r>
            <a:endParaRPr lang="ar-EG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lvl="0" algn="r" rtl="1"/>
            <a:r>
              <a:rPr lang="ar-EG" b="1" dirty="0" smtClean="0"/>
              <a:t>توقيع الكشف الطبى لان الطبيب لا يكشف .</a:t>
            </a:r>
            <a:endParaRPr lang="en-US" dirty="0" smtClean="0"/>
          </a:p>
          <a:p>
            <a:pPr lvl="0" algn="r" rtl="1"/>
            <a:r>
              <a:rPr lang="ar-EG" b="1" dirty="0" smtClean="0"/>
              <a:t>إلتزام الاطباء بالمواعيد .</a:t>
            </a:r>
            <a:endParaRPr lang="en-US" dirty="0" smtClean="0"/>
          </a:p>
          <a:p>
            <a:pPr lvl="0" algn="r" rtl="1"/>
            <a:r>
              <a:rPr lang="ar-EG" b="1" dirty="0" smtClean="0"/>
              <a:t>توفير عيادات بالاماكن البعيدة خاصة بورفؤاد والزهور .</a:t>
            </a:r>
            <a:endParaRPr lang="en-US" dirty="0" smtClean="0"/>
          </a:p>
          <a:p>
            <a:pPr lvl="0" algn="r" rtl="1"/>
            <a:r>
              <a:rPr lang="ar-EG" b="1" dirty="0" smtClean="0"/>
              <a:t>شكوى من أحد المنتفعين ان موعد الطبيب </a:t>
            </a:r>
            <a:r>
              <a:rPr lang="ar-EG" b="1" dirty="0" smtClean="0"/>
              <a:t>بالعظام الساعة 10 ص ولكن </a:t>
            </a:r>
            <a:r>
              <a:rPr lang="ar-EG" b="1" dirty="0" smtClean="0"/>
              <a:t>كانت الساعة 12.30 </a:t>
            </a:r>
            <a:r>
              <a:rPr lang="ar-EG" b="1" dirty="0" smtClean="0"/>
              <a:t>ظ والطبيب </a:t>
            </a:r>
            <a:r>
              <a:rPr lang="ar-EG" b="1" dirty="0" smtClean="0"/>
              <a:t>لم يحضر .</a:t>
            </a:r>
            <a:endParaRPr lang="en-US" dirty="0" smtClean="0"/>
          </a:p>
          <a:p>
            <a:pPr lvl="0" algn="r" rtl="1"/>
            <a:r>
              <a:rPr lang="ar-EG" b="1" dirty="0" smtClean="0"/>
              <a:t>توفير رنين ببورسعيد بدلا من دمياط </a:t>
            </a:r>
            <a:r>
              <a:rPr lang="ar-EG" b="1" dirty="0" smtClean="0"/>
              <a:t>.</a:t>
            </a:r>
          </a:p>
          <a:p>
            <a:pPr lvl="0" algn="r" rtl="1"/>
            <a:r>
              <a:rPr lang="ar-EG" b="1" dirty="0" smtClean="0"/>
              <a:t>توفير الدواء </a:t>
            </a:r>
            <a:r>
              <a:rPr lang="ar-EG" b="1" dirty="0" smtClean="0"/>
              <a:t>الاصلى بفارق </a:t>
            </a:r>
            <a:r>
              <a:rPr lang="ar-EG" b="1" dirty="0" smtClean="0"/>
              <a:t>مالى .</a:t>
            </a:r>
            <a:endParaRPr lang="en-US" dirty="0" smtClean="0"/>
          </a:p>
          <a:p>
            <a:pPr lvl="0" algn="r" rtl="1"/>
            <a:r>
              <a:rPr lang="ar-EG" b="1" dirty="0" smtClean="0"/>
              <a:t>اعفاء الادوية من الرسوم التى يدفعها المريض وتوفير العلاج </a:t>
            </a:r>
            <a:r>
              <a:rPr lang="ar-EG" b="1" dirty="0" smtClean="0"/>
              <a:t>الاصلى</a:t>
            </a:r>
          </a:p>
          <a:p>
            <a:pPr lvl="0" algn="r" rtl="1"/>
            <a:r>
              <a:rPr lang="ar-EG" b="1" dirty="0" smtClean="0"/>
              <a:t>صرف </a:t>
            </a:r>
            <a:r>
              <a:rPr lang="ar-EG" b="1" dirty="0" smtClean="0"/>
              <a:t>العلاج الشهرى بصفة بشكل تلقائى طالما ان المرض غير قابل للشفاء وان المريض على قيد الحياة .</a:t>
            </a:r>
            <a:endParaRPr lang="en-US" dirty="0" smtClean="0"/>
          </a:p>
          <a:p>
            <a:endParaRPr lang="ar-EG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b="1" u="sng" dirty="0" smtClean="0"/>
              <a:t>إقتراحات و أراء المنتفعين</a:t>
            </a:r>
            <a:endParaRPr lang="ar-EG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lvl="0" algn="r" rtl="1"/>
            <a:r>
              <a:rPr lang="ar-EG" b="1" dirty="0" smtClean="0"/>
              <a:t>عدم </a:t>
            </a:r>
            <a:r>
              <a:rPr lang="ar-EG" b="1" dirty="0" smtClean="0"/>
              <a:t>استخدام الواسطة للكشف .</a:t>
            </a:r>
            <a:endParaRPr lang="en-US" dirty="0" smtClean="0"/>
          </a:p>
          <a:p>
            <a:pPr lvl="0" algn="r" rtl="1"/>
            <a:r>
              <a:rPr lang="ar-EG" b="1" dirty="0" smtClean="0"/>
              <a:t>نقص الاستشاريين بعيادة العظام وكذلك المخ و الاعصاب .</a:t>
            </a:r>
            <a:endParaRPr lang="en-US" dirty="0" smtClean="0"/>
          </a:p>
          <a:p>
            <a:pPr lvl="0" algn="r" rtl="1"/>
            <a:r>
              <a:rPr lang="ar-EG" b="1" dirty="0" smtClean="0"/>
              <a:t>توفير علاج تليف الكبد</a:t>
            </a:r>
            <a:endParaRPr lang="en-US" dirty="0" smtClean="0"/>
          </a:p>
          <a:p>
            <a:pPr lvl="0" algn="r" rtl="1"/>
            <a:r>
              <a:rPr lang="ar-EG" b="1" dirty="0" smtClean="0"/>
              <a:t>علاج الانترفيرون غير فعال</a:t>
            </a:r>
            <a:endParaRPr lang="en-US" dirty="0" smtClean="0"/>
          </a:p>
          <a:p>
            <a:pPr lvl="0" algn="r" rtl="1"/>
            <a:r>
              <a:rPr lang="ar-EG" b="1" dirty="0" smtClean="0"/>
              <a:t>"البدائل لا تشفى ولها أثار جانبية تكلف علاج حالة اخرى .</a:t>
            </a:r>
            <a:endParaRPr lang="en-US" dirty="0" smtClean="0"/>
          </a:p>
          <a:p>
            <a:pPr lvl="0" algn="r" rtl="1"/>
            <a:r>
              <a:rPr lang="ar-EG" b="1" dirty="0" smtClean="0"/>
              <a:t>زيادة رسوم او حصة التأمين المستقطع من المنتفع شرط تحسين الخدمة</a:t>
            </a:r>
            <a:endParaRPr lang="en-US" dirty="0" smtClean="0"/>
          </a:p>
          <a:p>
            <a:pPr lvl="0" algn="r" rtl="1"/>
            <a:r>
              <a:rPr lang="ar-EG" b="1" dirty="0" smtClean="0"/>
              <a:t>أخير اذكر رأى اخر منتفع </a:t>
            </a:r>
            <a:endParaRPr lang="en-US" dirty="0" smtClean="0"/>
          </a:p>
          <a:p>
            <a:pPr algn="r" rtl="1"/>
            <a:r>
              <a:rPr lang="ar-EG" b="1" dirty="0" smtClean="0"/>
              <a:t>"ذرة ضمير – ذرة تعاون – ذرة محبة – ذرة رحمة ذرة إحترام ذرة من حقوق </a:t>
            </a:r>
            <a:r>
              <a:rPr lang="ar-EG" b="1" dirty="0" smtClean="0"/>
              <a:t>الانسان</a:t>
            </a:r>
            <a:r>
              <a:rPr lang="en-US" b="1" dirty="0" smtClean="0"/>
              <a:t>”</a:t>
            </a:r>
            <a:r>
              <a:rPr lang="ar-EG" b="1" dirty="0" smtClean="0"/>
              <a:t> </a:t>
            </a:r>
            <a:endParaRPr lang="en-US" dirty="0" smtClean="0"/>
          </a:p>
          <a:p>
            <a:endParaRPr lang="ar-EG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vic">
  <a:themeElements>
    <a:clrScheme name="Civic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Civic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233</TotalTime>
  <Words>417</Words>
  <Application>Microsoft Office PowerPoint</Application>
  <PresentationFormat>On-screen Show (4:3)</PresentationFormat>
  <Paragraphs>119</Paragraphs>
  <Slides>14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Civic</vt:lpstr>
      <vt:lpstr>    الجزء الثانى من   تحليل نتائج عينة استطلاع الرأى عن </vt:lpstr>
      <vt:lpstr>  توقيع الكشف الطبى</vt:lpstr>
      <vt:lpstr>توقيع الكشف الطبى</vt:lpstr>
      <vt:lpstr>  الانطباع العام عن العيادة</vt:lpstr>
      <vt:lpstr> الانطباع العام عن العيادة</vt:lpstr>
      <vt:lpstr>  سهولة الاجراءات</vt:lpstr>
      <vt:lpstr>سهولة الاجراءات</vt:lpstr>
      <vt:lpstr>الانطباع العام عن العيادة</vt:lpstr>
      <vt:lpstr>الانطباع العام عن العيادة</vt:lpstr>
      <vt:lpstr>  هل ستكرر الزيارة مرة أخرى</vt:lpstr>
      <vt:lpstr> هل ستكرر الزيارة مرة أخرى</vt:lpstr>
      <vt:lpstr>  إقتراحات و أراء المنتفعين</vt:lpstr>
      <vt:lpstr>إقتراحات و أراء المنتفعين</vt:lpstr>
      <vt:lpstr>إقتراحات و أراء المنتفعين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تحليل نتائج عينة استطلاع الرأى عن</dc:title>
  <dc:creator>hany nasr</dc:creator>
  <cp:lastModifiedBy>server</cp:lastModifiedBy>
  <cp:revision>29</cp:revision>
  <dcterms:created xsi:type="dcterms:W3CDTF">2011-07-19T10:37:06Z</dcterms:created>
  <dcterms:modified xsi:type="dcterms:W3CDTF">2010-03-02T10:46:03Z</dcterms:modified>
</cp:coreProperties>
</file>