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 varScale="1">
        <p:scale>
          <a:sx n="66" d="100"/>
          <a:sy n="66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ver\Documents\&#1605;&#1583;&#1610;&#1585;&#160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tx>
        <c:rich>
          <a:bodyPr/>
          <a:lstStyle/>
          <a:p>
            <a:pPr>
              <a:defRPr/>
            </a:pPr>
            <a:r>
              <a:rPr lang="ar-EG"/>
              <a:t>معاملات</a:t>
            </a:r>
            <a:r>
              <a:rPr lang="ar-EG" baseline="0"/>
              <a:t> التمريض</a:t>
            </a:r>
            <a:endParaRPr lang="ar-EG"/>
          </a:p>
        </c:rich>
      </c:tx>
      <c:layout/>
    </c:title>
    <c:view3D>
      <c:rotY val="340"/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Sheet4!$C$5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Sheet4!$B$6:$B$12</c:f>
              <c:strCache>
                <c:ptCount val="7"/>
                <c:pt idx="0">
                  <c:v>مهينة وقاسية</c:v>
                </c:pt>
                <c:pt idx="1">
                  <c:v>غير مهينة لكنها قاسية</c:v>
                </c:pt>
                <c:pt idx="2">
                  <c:v>معاملات جافة</c:v>
                </c:pt>
                <c:pt idx="3">
                  <c:v>معاملات عادية</c:v>
                </c:pt>
                <c:pt idx="4">
                  <c:v>معاملات حسنة</c:v>
                </c:pt>
                <c:pt idx="5">
                  <c:v>بها رحمة وإحترام للمريض</c:v>
                </c:pt>
                <c:pt idx="6">
                  <c:v>غضب وثورة</c:v>
                </c:pt>
              </c:strCache>
            </c:strRef>
          </c:cat>
          <c:val>
            <c:numRef>
              <c:f>Sheet4!$C$6:$C$12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17</c:v>
                </c:pt>
                <c:pt idx="4">
                  <c:v>18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shape val="cylinder"/>
        <c:axId val="67173760"/>
        <c:axId val="68813568"/>
        <c:axId val="0"/>
      </c:bar3DChart>
      <c:catAx>
        <c:axId val="67173760"/>
        <c:scaling>
          <c:orientation val="minMax"/>
        </c:scaling>
        <c:axPos val="r"/>
        <c:tickLblPos val="nextTo"/>
        <c:txPr>
          <a:bodyPr/>
          <a:lstStyle/>
          <a:p>
            <a:pPr>
              <a:defRPr sz="18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8813568"/>
        <c:crosses val="autoZero"/>
        <c:auto val="1"/>
        <c:lblAlgn val="ctr"/>
        <c:lblOffset val="100"/>
      </c:catAx>
      <c:valAx>
        <c:axId val="68813568"/>
        <c:scaling>
          <c:orientation val="maxMin"/>
        </c:scaling>
        <c:axPos val="b"/>
        <c:majorGridlines/>
        <c:numFmt formatCode="General" sourceLinked="1"/>
        <c:tickLblPos val="nextTo"/>
        <c:crossAx val="67173760"/>
        <c:crosses val="autoZero"/>
        <c:crossBetween val="between"/>
      </c:valAx>
    </c:plotArea>
    <c:legend>
      <c:legendPos val="l"/>
      <c:layout/>
    </c:legend>
    <c:plotVisOnly val="1"/>
  </c:chart>
  <c:spPr>
    <a:effectLst>
      <a:innerShdw blurRad="63500" dist="50800" dir="13500000">
        <a:prstClr val="black">
          <a:alpha val="50000"/>
        </a:prstClr>
      </a:inn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tx>
        <c:rich>
          <a:bodyPr/>
          <a:lstStyle/>
          <a:p>
            <a:pPr>
              <a:defRPr/>
            </a:pPr>
            <a:r>
              <a:rPr lang="ar-EG"/>
              <a:t>المكان</a:t>
            </a:r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Sheet4!$F$5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Sheet4!$E$6:$E$8</c:f>
              <c:strCache>
                <c:ptCount val="3"/>
                <c:pt idx="0">
                  <c:v>قريب وجيد</c:v>
                </c:pt>
                <c:pt idx="1">
                  <c:v>بعيد وجيد</c:v>
                </c:pt>
                <c:pt idx="2">
                  <c:v>غضب وثورة</c:v>
                </c:pt>
              </c:strCache>
            </c:strRef>
          </c:cat>
          <c:val>
            <c:numRef>
              <c:f>Sheet4!$F$6:$F$8</c:f>
              <c:numCache>
                <c:formatCode>General</c:formatCode>
                <c:ptCount val="3"/>
                <c:pt idx="0">
                  <c:v>41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firstSliceAng val="360"/>
      </c:pieChart>
    </c:plotArea>
    <c:legend>
      <c:legendPos val="l"/>
      <c:txPr>
        <a:bodyPr/>
        <a:lstStyle/>
        <a:p>
          <a:pPr>
            <a:defRPr sz="2000"/>
          </a:pPr>
          <a:endParaRPr lang="ar-EG"/>
        </a:p>
      </c:txPr>
    </c:legend>
    <c:plotVisOnly val="1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/>
    <c:view3D>
      <c:rotY val="340"/>
      <c:rAngAx val="1"/>
    </c:view3D>
    <c:plotArea>
      <c:layout/>
      <c:bar3DChart>
        <c:barDir val="bar"/>
        <c:grouping val="stacked"/>
        <c:ser>
          <c:idx val="0"/>
          <c:order val="0"/>
          <c:tx>
            <c:strRef>
              <c:f>Sheet6!$F$3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Sheet6!$E$4:$E$9</c:f>
              <c:strCache>
                <c:ptCount val="6"/>
                <c:pt idx="0">
                  <c:v>سيئة</c:v>
                </c:pt>
                <c:pt idx="1">
                  <c:v>مقبولة</c:v>
                </c:pt>
                <c:pt idx="2">
                  <c:v>جيدة</c:v>
                </c:pt>
                <c:pt idx="3">
                  <c:v>جيد جدا</c:v>
                </c:pt>
                <c:pt idx="4">
                  <c:v>ممتازة</c:v>
                </c:pt>
                <c:pt idx="5">
                  <c:v>غضب وثورة</c:v>
                </c:pt>
              </c:strCache>
            </c:strRef>
          </c:cat>
          <c:val>
            <c:numRef>
              <c:f>Sheet6!$F$4:$F$9</c:f>
              <c:numCache>
                <c:formatCode>General</c:formatCode>
                <c:ptCount val="6"/>
                <c:pt idx="0">
                  <c:v>0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</c:ser>
        <c:shape val="cylinder"/>
        <c:axId val="68861312"/>
        <c:axId val="68875392"/>
        <c:axId val="0"/>
      </c:bar3DChart>
      <c:catAx>
        <c:axId val="68861312"/>
        <c:scaling>
          <c:orientation val="minMax"/>
        </c:scaling>
        <c:axPos val="r"/>
        <c:tickLblPos val="nextTo"/>
        <c:txPr>
          <a:bodyPr/>
          <a:lstStyle/>
          <a:p>
            <a:pPr>
              <a:defRPr sz="1800" b="1"/>
            </a:pPr>
            <a:endParaRPr lang="ar-EG"/>
          </a:p>
        </c:txPr>
        <c:crossAx val="68875392"/>
        <c:crosses val="autoZero"/>
        <c:auto val="1"/>
        <c:lblAlgn val="ctr"/>
        <c:lblOffset val="100"/>
      </c:catAx>
      <c:valAx>
        <c:axId val="68875392"/>
        <c:scaling>
          <c:orientation val="maxMin"/>
        </c:scaling>
        <c:axPos val="b"/>
        <c:majorGridlines/>
        <c:numFmt formatCode="General" sourceLinked="1"/>
        <c:tickLblPos val="nextTo"/>
        <c:crossAx val="68861312"/>
        <c:crosses val="autoZero"/>
        <c:crossBetween val="between"/>
      </c:valAx>
    </c:plotArea>
    <c:legend>
      <c:legendPos val="l"/>
    </c:legend>
    <c:plotVisOnly val="1"/>
  </c:chart>
  <c:spPr>
    <a:effectLst>
      <a:outerShdw blurRad="50800" dist="38100" algn="l" rotWithShape="0">
        <a:prstClr val="black">
          <a:alpha val="40000"/>
        </a:prstClr>
      </a:outerShdw>
    </a:effectLst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Sheet5!$G$4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Sheet5!$F$5:$F$11</c:f>
              <c:strCache>
                <c:ptCount val="7"/>
                <c:pt idx="0">
                  <c:v>لا توجد</c:v>
                </c:pt>
                <c:pt idx="1">
                  <c:v>سيئة</c:v>
                </c:pt>
                <c:pt idx="2">
                  <c:v>مقبولة</c:v>
                </c:pt>
                <c:pt idx="3">
                  <c:v>جيدة</c:v>
                </c:pt>
                <c:pt idx="4">
                  <c:v>جيد جدا</c:v>
                </c:pt>
                <c:pt idx="5">
                  <c:v>ممتازة</c:v>
                </c:pt>
                <c:pt idx="6">
                  <c:v>غضب وثورة</c:v>
                </c:pt>
              </c:strCache>
            </c:strRef>
          </c:cat>
          <c:val>
            <c:numRef>
              <c:f>Sheet5!$G$5:$G$11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14</c:v>
                </c:pt>
                <c:pt idx="4">
                  <c:v>17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</c:ser>
        <c:overlap val="100"/>
        <c:axId val="69043328"/>
        <c:axId val="69044864"/>
      </c:barChart>
      <c:catAx>
        <c:axId val="69043328"/>
        <c:scaling>
          <c:orientation val="minMax"/>
        </c:scaling>
        <c:axPos val="r"/>
        <c:tickLblPos val="nextTo"/>
        <c:txPr>
          <a:bodyPr/>
          <a:lstStyle/>
          <a:p>
            <a:pPr>
              <a:defRPr lang="en-US" sz="1800" b="1"/>
            </a:pPr>
            <a:endParaRPr lang="ar-EG"/>
          </a:p>
        </c:txPr>
        <c:crossAx val="69044864"/>
        <c:crosses val="autoZero"/>
        <c:auto val="1"/>
        <c:lblAlgn val="ctr"/>
        <c:lblOffset val="100"/>
      </c:catAx>
      <c:valAx>
        <c:axId val="69044864"/>
        <c:scaling>
          <c:orientation val="maxMin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EG"/>
          </a:p>
        </c:txPr>
        <c:crossAx val="69043328"/>
        <c:crosses val="autoZero"/>
        <c:crossBetween val="between"/>
      </c:valAx>
    </c:plotArea>
    <c:legend>
      <c:legendPos val="l"/>
      <c:txPr>
        <a:bodyPr/>
        <a:lstStyle/>
        <a:p>
          <a:pPr>
            <a:defRPr lang="en-US"/>
          </a:pPr>
          <a:endParaRPr lang="ar-EG"/>
        </a:p>
      </c:txPr>
    </c:legend>
    <c:plotVisOnly val="1"/>
    <c:dispBlanksAs val="gap"/>
  </c:chart>
  <c:spPr>
    <a:effectLst>
      <a:outerShdw blurRad="50800" dist="38100" algn="l" rotWithShape="0">
        <a:prstClr val="black">
          <a:alpha val="40000"/>
        </a:prstClr>
      </a:outerShdw>
    </a:effectLst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tx>
        <c:rich>
          <a:bodyPr/>
          <a:lstStyle/>
          <a:p>
            <a:pPr>
              <a:defRPr/>
            </a:pPr>
            <a:r>
              <a:rPr lang="ar-EG"/>
              <a:t>التحاليل</a:t>
            </a:r>
          </a:p>
        </c:rich>
      </c:tx>
    </c:title>
    <c:plotArea>
      <c:layout/>
      <c:barChart>
        <c:barDir val="bar"/>
        <c:grouping val="clustered"/>
        <c:ser>
          <c:idx val="0"/>
          <c:order val="0"/>
          <c:tx>
            <c:strRef>
              <c:f>Sheet1!$E$3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Sheet1!$D$4:$D$10</c:f>
              <c:strCache>
                <c:ptCount val="7"/>
                <c:pt idx="0">
                  <c:v>لا توجد</c:v>
                </c:pt>
                <c:pt idx="1">
                  <c:v>غير صحيحة دائما</c:v>
                </c:pt>
                <c:pt idx="2">
                  <c:v>غير صحيحة احيانا</c:v>
                </c:pt>
                <c:pt idx="3">
                  <c:v>غير صحيحة نادرا</c:v>
                </c:pt>
                <c:pt idx="4">
                  <c:v>دقيقة جدا</c:v>
                </c:pt>
                <c:pt idx="5">
                  <c:v>توازى المعامل الخارجية</c:v>
                </c:pt>
                <c:pt idx="6">
                  <c:v>لم اجربها</c:v>
                </c:pt>
              </c:strCache>
            </c:strRef>
          </c:cat>
          <c:val>
            <c:numRef>
              <c:f>Sheet1!$E$4:$E$10</c:f>
              <c:numCache>
                <c:formatCode>General</c:formatCode>
                <c:ptCount val="7"/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12</c:v>
                </c:pt>
                <c:pt idx="5">
                  <c:v>5</c:v>
                </c:pt>
                <c:pt idx="6">
                  <c:v>20</c:v>
                </c:pt>
              </c:numCache>
            </c:numRef>
          </c:val>
        </c:ser>
        <c:axId val="69064960"/>
        <c:axId val="69275648"/>
      </c:barChart>
      <c:catAx>
        <c:axId val="69064960"/>
        <c:scaling>
          <c:orientation val="minMax"/>
        </c:scaling>
        <c:axPos val="r"/>
        <c:tickLblPos val="nextTo"/>
        <c:txPr>
          <a:bodyPr/>
          <a:lstStyle/>
          <a:p>
            <a:pPr>
              <a:defRPr sz="2000"/>
            </a:pPr>
            <a:endParaRPr lang="ar-EG"/>
          </a:p>
        </c:txPr>
        <c:crossAx val="69275648"/>
        <c:crosses val="autoZero"/>
        <c:auto val="1"/>
        <c:lblAlgn val="ctr"/>
        <c:lblOffset val="100"/>
      </c:catAx>
      <c:valAx>
        <c:axId val="69275648"/>
        <c:scaling>
          <c:orientation val="maxMin"/>
        </c:scaling>
        <c:axPos val="b"/>
        <c:majorGridlines/>
        <c:numFmt formatCode="General" sourceLinked="1"/>
        <c:tickLblPos val="nextTo"/>
        <c:crossAx val="69064960"/>
        <c:crosses val="autoZero"/>
        <c:crossBetween val="between"/>
      </c:valAx>
    </c:plotArea>
    <c:legend>
      <c:legendPos val="l"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autoTitleDeleted val="1"/>
    <c:view3D>
      <c:rotY val="340"/>
      <c:rAngAx val="1"/>
    </c:view3D>
    <c:plotArea>
      <c:layout/>
      <c:bar3DChart>
        <c:barDir val="bar"/>
        <c:grouping val="stacked"/>
        <c:ser>
          <c:idx val="0"/>
          <c:order val="0"/>
          <c:tx>
            <c:strRef>
              <c:f>Sheet4!$G$5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Sheet4!$F$6:$F$13</c:f>
              <c:strCache>
                <c:ptCount val="8"/>
                <c:pt idx="0">
                  <c:v>غير فعال ويسبب متاعب</c:v>
                </c:pt>
                <c:pt idx="1">
                  <c:v>غير فعال ولا يسبب متاعب</c:v>
                </c:pt>
                <c:pt idx="2">
                  <c:v>قليل الفاعلية</c:v>
                </c:pt>
                <c:pt idx="3">
                  <c:v>فعال</c:v>
                </c:pt>
                <c:pt idx="4">
                  <c:v>شديد الفاعلية</c:v>
                </c:pt>
                <c:pt idx="5">
                  <c:v>يوازى الدواء الخارجى</c:v>
                </c:pt>
                <c:pt idx="6">
                  <c:v>غير مجرب</c:v>
                </c:pt>
                <c:pt idx="7">
                  <c:v>غضب وثورة</c:v>
                </c:pt>
              </c:strCache>
            </c:strRef>
          </c:cat>
          <c:val>
            <c:numRef>
              <c:f>Sheet4!$G$6:$G$13</c:f>
              <c:numCache>
                <c:formatCode>General</c:formatCode>
                <c:ptCount val="8"/>
                <c:pt idx="0">
                  <c:v>11</c:v>
                </c:pt>
                <c:pt idx="1">
                  <c:v>6</c:v>
                </c:pt>
                <c:pt idx="2">
                  <c:v>6</c:v>
                </c:pt>
                <c:pt idx="3">
                  <c:v>18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</c:ser>
        <c:shape val="box"/>
        <c:axId val="69308800"/>
        <c:axId val="69310336"/>
        <c:axId val="0"/>
      </c:bar3DChart>
      <c:catAx>
        <c:axId val="69308800"/>
        <c:scaling>
          <c:orientation val="minMax"/>
        </c:scaling>
        <c:axPos val="r"/>
        <c:tickLblPos val="nextTo"/>
        <c:txPr>
          <a:bodyPr/>
          <a:lstStyle/>
          <a:p>
            <a:pPr>
              <a:defRPr sz="18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9310336"/>
        <c:crosses val="autoZero"/>
        <c:auto val="1"/>
        <c:lblAlgn val="ctr"/>
        <c:lblOffset val="100"/>
      </c:catAx>
      <c:valAx>
        <c:axId val="69310336"/>
        <c:scaling>
          <c:orientation val="maxMin"/>
        </c:scaling>
        <c:axPos val="b"/>
        <c:majorGridlines/>
        <c:numFmt formatCode="General" sourceLinked="1"/>
        <c:tickLblPos val="nextTo"/>
        <c:crossAx val="69308800"/>
        <c:crosses val="autoZero"/>
        <c:crossBetween val="between"/>
      </c:valAx>
    </c:plotArea>
    <c:legend>
      <c:legendPos val="l"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Sheet5!$G$3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Sheet5!$F$4:$F$10</c:f>
              <c:strCache>
                <c:ptCount val="7"/>
                <c:pt idx="0">
                  <c:v>زحام شديد امام الشباك ولا احد يعرفنى كيفية تناول الدواء والمعاملة سيئة</c:v>
                </c:pt>
                <c:pt idx="1">
                  <c:v>زحام بسيط امام الشباك ولا احد يعرفنى كيفية تناول الدواء والمعاملة سيئة</c:v>
                </c:pt>
                <c:pt idx="2">
                  <c:v>لا يوجد زحام  امام الشباك ولا احد يعرفنى كيفية تناول الدواء والمعاملة سيئة</c:v>
                </c:pt>
                <c:pt idx="3">
                  <c:v>لا يوجد زحام  امام الشباك ولا احد يعرفنى كيفية تناول الدواء والمعاملة حسنة</c:v>
                </c:pt>
                <c:pt idx="4">
                  <c:v>لا يوجد زحام امام الشباك ويعرفونى كيفية تناول الدواء والمعاملة سيئة</c:v>
                </c:pt>
                <c:pt idx="5">
                  <c:v>لا يوجد زحام امام الشباك ويعرفونى كيفية تناول الدواء والمعاملة حسنة</c:v>
                </c:pt>
                <c:pt idx="6">
                  <c:v>غضب وثورة</c:v>
                </c:pt>
              </c:strCache>
            </c:strRef>
          </c:cat>
          <c:val>
            <c:numRef>
              <c:f>Sheet5!$G$4:$G$10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1</c:v>
                </c:pt>
                <c:pt idx="3">
                  <c:v>7</c:v>
                </c:pt>
                <c:pt idx="4">
                  <c:v>1</c:v>
                </c:pt>
                <c:pt idx="5">
                  <c:v>28</c:v>
                </c:pt>
                <c:pt idx="6">
                  <c:v>4</c:v>
                </c:pt>
              </c:numCache>
            </c:numRef>
          </c:val>
        </c:ser>
        <c:axId val="69326336"/>
        <c:axId val="69327872"/>
      </c:barChart>
      <c:catAx>
        <c:axId val="69326336"/>
        <c:scaling>
          <c:orientation val="minMax"/>
        </c:scaling>
        <c:axPos val="r"/>
        <c:tickLblPos val="nextTo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9327872"/>
        <c:crosses val="autoZero"/>
        <c:auto val="1"/>
        <c:lblAlgn val="ctr"/>
        <c:lblOffset val="100"/>
      </c:catAx>
      <c:valAx>
        <c:axId val="69327872"/>
        <c:scaling>
          <c:orientation val="maxMin"/>
        </c:scaling>
        <c:axPos val="b"/>
        <c:majorGridlines/>
        <c:numFmt formatCode="General" sourceLinked="1"/>
        <c:tickLblPos val="nextTo"/>
        <c:crossAx val="69326336"/>
        <c:crosses val="autoZero"/>
        <c:crossBetween val="between"/>
      </c:valAx>
    </c:plotArea>
    <c:legend>
      <c:legendPos val="l"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D8EF4-6981-4093-9618-C3A09FB2FD4C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9068728-1876-4FDC-8E3B-D275C6515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56913-7CAD-4CB7-A756-B992BFD02790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77723-858E-470D-8325-731F05439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ECD17-01A5-42D9-83A5-DD0474801F7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B7BF3A4-8708-4465-8FE5-70908F6D4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7D84E-B90E-485E-B3B3-20734B229D77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7AB83-2F84-447A-B576-9BF6160C9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0B308-DDC5-4876-A224-077B0D5A97D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41D97CC-FAC5-4461-84E6-26E3853B3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0EC2C-5FE8-4656-839C-EFD4F312A6E2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EA755-CB05-4B24-851A-01BD35F41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71DFF-8AC0-4AB7-82C7-DD8C70D0CE1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E170BF-6147-40A7-B700-011476A08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D2A7187-40E1-4960-ACEE-C70E9C0EB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6089-9B79-450A-B02D-9378BB21A56B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6096A-F3E8-4998-9977-B1E3A098B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A646F-0264-4599-90B7-521BF8B6EF95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30883-3B1E-44F9-95C9-7E6569BBE098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370D-3759-41E9-94D5-09ADB62B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8AF27-6275-4040-8E13-BEF343B17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491EA-E595-4AC3-8A9F-F41E50409585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2F276-8C4D-48C9-A907-788370BD1BA7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43DA1-BF90-48D9-9ABF-9F9EA77D7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/>
              <a:t>عيادة بورسعيد النموذجية</a:t>
            </a:r>
            <a:endParaRPr lang="en-US" sz="5400" dirty="0"/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EG" dirty="0" smtClean="0"/>
              <a:t>الجزء الاول</a:t>
            </a:r>
            <a:br>
              <a:rPr lang="ar-EG" dirty="0" smtClean="0"/>
            </a:br>
            <a:r>
              <a:rPr lang="ar-EG" dirty="0" smtClean="0"/>
              <a:t>تحليل </a:t>
            </a:r>
            <a:r>
              <a:rPr lang="ar-EG" dirty="0" smtClean="0"/>
              <a:t>نتائج عينة استطلاع الرأى عن </a:t>
            </a:r>
            <a:br>
              <a:rPr lang="ar-EG" dirty="0" smtClean="0"/>
            </a:b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sz="4800" dirty="0" smtClean="0">
                <a:solidFill>
                  <a:srgbClr val="7B9899"/>
                </a:solidFill>
              </a:rPr>
              <a:t>النوع</a:t>
            </a:r>
            <a:endParaRPr lang="en-US" sz="4800" dirty="0" smtClean="0">
              <a:solidFill>
                <a:srgbClr val="7B9899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505994" y="1905000"/>
          <a:ext cx="1880394" cy="98145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71951"/>
                <a:gridCol w="1108443"/>
              </a:tblGrid>
              <a:tr h="36931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ذكر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</a:rPr>
                        <a:t>انثى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30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20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14350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432175"/>
            <a:ext cx="2865438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u="sng" smtClean="0">
                <a:solidFill>
                  <a:srgbClr val="7B9899"/>
                </a:solidFill>
              </a:rPr>
              <a:t>الفئة العمرية</a:t>
            </a:r>
            <a:endParaRPr lang="en-US" smtClean="0">
              <a:solidFill>
                <a:srgbClr val="7B9899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658291" y="1600200"/>
          <a:ext cx="1778897" cy="513239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4118"/>
                <a:gridCol w="704779"/>
              </a:tblGrid>
              <a:tr h="25354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الفئة العمرية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العدد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0-5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5-10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10-15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15-20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20-25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25-30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30-35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35-40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40-45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45-50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50-55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55-60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435429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60-65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65-70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70-</a:t>
                      </a:r>
                      <a:r>
                        <a:rPr lang="ar-SA" sz="1600">
                          <a:effectLst/>
                        </a:rPr>
                        <a:t>أكثر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0852" marR="60852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u="sng" smtClean="0">
                <a:solidFill>
                  <a:srgbClr val="7B9899"/>
                </a:solidFill>
              </a:rPr>
              <a:t>الفئة العمرية</a:t>
            </a:r>
            <a:endParaRPr lang="en-US" smtClean="0">
              <a:solidFill>
                <a:srgbClr val="7B9899"/>
              </a:solidFill>
            </a:endParaRPr>
          </a:p>
        </p:txBody>
      </p:sp>
      <p:pic>
        <p:nvPicPr>
          <p:cNvPr id="16387" name="Content Placeholder 3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4638" y="1504950"/>
            <a:ext cx="8613775" cy="46767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b="1" u="sng" dirty="0" smtClean="0"/>
              <a:t/>
            </a:r>
            <a:br>
              <a:rPr lang="ar-EG" b="1" u="sng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ar-EG" b="1" u="sng" dirty="0"/>
              <a:t>معاملات الاطباء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535919" y="2708275"/>
          <a:ext cx="3614056" cy="252374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579914"/>
                <a:gridCol w="1034142"/>
              </a:tblGrid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المعاملات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العدد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مهينة وقاسية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غير مهينة لكنها 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معاملات جافة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معاملات عادية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حسنة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بها رحمة وإحترام للمريض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غضب وثورة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smtClean="0">
                <a:solidFill>
                  <a:srgbClr val="7B9899"/>
                </a:solidFill>
              </a:rPr>
              <a:t>معاملات الاطباء</a:t>
            </a:r>
            <a:endParaRPr lang="en-US" smtClean="0">
              <a:solidFill>
                <a:srgbClr val="7B9899"/>
              </a:solidFill>
            </a:endParaRPr>
          </a:p>
        </p:txBody>
      </p:sp>
      <p:pic>
        <p:nvPicPr>
          <p:cNvPr id="18435" name="Content Placeholder 3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0988" y="1579563"/>
            <a:ext cx="8607425" cy="466883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ar-EG" b="1" u="sng" dirty="0"/>
              <a:t>معاملات التمريض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090674" y="2178050"/>
          <a:ext cx="3500501" cy="283921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596987"/>
                <a:gridCol w="903514"/>
              </a:tblGrid>
              <a:tr h="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معاملات التمريض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المعاملات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العدد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مهينة وقاسية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غير مهينة لكنها 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جافة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عادية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حسنة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بها رحمة وإحترام للمريض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غضب وثورة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smtClean="0">
                <a:solidFill>
                  <a:srgbClr val="7B9899"/>
                </a:solidFill>
              </a:rPr>
              <a:t>معاملات التمريض</a:t>
            </a:r>
            <a:endParaRPr lang="en-US" smtClean="0">
              <a:solidFill>
                <a:srgbClr val="7B9899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ar-EG" b="1" u="sng" dirty="0"/>
              <a:t>معاملات الموظفين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77758" y="1973263"/>
          <a:ext cx="3413417" cy="315468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716731"/>
                <a:gridCol w="696686"/>
              </a:tblGrid>
              <a:tr h="180975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معاملات التمريض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المعاملات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العدد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مهينة وقاسية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غير مهينة لكنها قاسية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معاملات جافة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معاملات عادية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معاملات حسنة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بها رحمة </a:t>
                      </a:r>
                      <a:r>
                        <a:rPr lang="ar-SA" sz="2000" dirty="0" err="1">
                          <a:effectLst/>
                        </a:rPr>
                        <a:t>وإحترام</a:t>
                      </a:r>
                      <a:r>
                        <a:rPr lang="ar-SA" sz="2000" dirty="0">
                          <a:effectLst/>
                        </a:rPr>
                        <a:t> للمريض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غضب وثورة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smtClean="0">
                <a:solidFill>
                  <a:srgbClr val="7B9899"/>
                </a:solidFill>
              </a:rPr>
              <a:t>معاملات الموظفين</a:t>
            </a:r>
            <a:endParaRPr lang="en-US" smtClean="0">
              <a:solidFill>
                <a:srgbClr val="7B9899"/>
              </a:solidFill>
            </a:endParaRPr>
          </a:p>
        </p:txBody>
      </p:sp>
      <p:pic>
        <p:nvPicPr>
          <p:cNvPr id="22531" name="Content Placeholder 3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450" y="1530350"/>
            <a:ext cx="8510588" cy="4572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b="1" u="sng" dirty="0" smtClean="0"/>
              <a:t/>
            </a:r>
            <a:br>
              <a:rPr lang="ar-EG" b="1" u="sng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ar-EG" b="1" u="sng" dirty="0"/>
              <a:t>معاملات العمال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12621" y="2708275"/>
          <a:ext cx="3910354" cy="283921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25840"/>
                <a:gridCol w="1284514"/>
              </a:tblGrid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المعاملات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العدد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مهينة وقاسية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غير مهينة لكنها قاسية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معاملات جافة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عادية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معاملات حسنة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بها رحمة وإحترام للمريض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لا توجد معاملة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غضب وثورة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b="1" u="sng" smtClean="0">
                <a:solidFill>
                  <a:srgbClr val="7B9899"/>
                </a:solidFill>
              </a:rPr>
              <a:t>معاملات العمال</a:t>
            </a:r>
            <a:endParaRPr lang="en-US" smtClean="0">
              <a:solidFill>
                <a:srgbClr val="7B9899"/>
              </a:solidFill>
            </a:endParaRPr>
          </a:p>
        </p:txBody>
      </p:sp>
      <p:pic>
        <p:nvPicPr>
          <p:cNvPr id="24579" name="Content Placeholder 3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450" y="1530350"/>
            <a:ext cx="8510588" cy="4572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dirty="0" smtClean="0"/>
              <a:t>قرب المكان من سكن الحالة وجودة الموقع المكانى</a:t>
            </a:r>
            <a:endParaRPr lang="ar-E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1981200" y="1676400"/>
          <a:ext cx="5105400" cy="1333500"/>
        </p:xfrm>
        <a:graphic>
          <a:graphicData uri="http://schemas.openxmlformats.org/drawingml/2006/table">
            <a:tbl>
              <a:tblPr rtl="1"/>
              <a:tblGrid>
                <a:gridCol w="3851275"/>
                <a:gridCol w="1254125"/>
              </a:tblGrid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الفئة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العدد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قريب وجيد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بعيد وجيد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غضب وثورة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12D1C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712D1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قرب المكان من سكن الحالة وجودة الموقع المكانى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EG" b="1" dirty="0" smtClean="0"/>
              <a:t>5 حالات ذكرو ان المكان بعيد بالنسبة لسكنهم </a:t>
            </a:r>
          </a:p>
          <a:p>
            <a:pPr algn="r" rtl="1"/>
            <a:r>
              <a:rPr lang="ar-EG" b="1" dirty="0" smtClean="0"/>
              <a:t> وطلبوا وجود وحدات ببورفؤاد والزهور</a:t>
            </a:r>
            <a:endParaRPr lang="en-US" dirty="0" smtClean="0"/>
          </a:p>
          <a:p>
            <a:pPr algn="r" rtl="1"/>
            <a:endParaRPr lang="ar-EG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828800" y="3124200"/>
          <a:ext cx="4572000" cy="26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dirty="0" smtClean="0"/>
              <a:t>المظهر العام للعيادة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676398" y="1527175"/>
          <a:ext cx="59436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07114"/>
                <a:gridCol w="1636488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المظهر العام للعيادة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</a:t>
            </a:r>
            <a:r>
              <a:rPr lang="ar-EG" b="1" u="sng" dirty="0" smtClean="0"/>
              <a:t>لنظافة 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4000" y="1676400"/>
          <a:ext cx="6062664" cy="314858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65662"/>
                <a:gridCol w="1397002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لا توجد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758825"/>
          </a:xfrm>
        </p:spPr>
        <p:txBody>
          <a:bodyPr/>
          <a:lstStyle/>
          <a:p>
            <a:r>
              <a:rPr lang="ar-EG" b="1" u="sng" dirty="0" smtClean="0"/>
              <a:t>النظافة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sz="4800" dirty="0" smtClean="0"/>
              <a:t> التحاليل</a:t>
            </a:r>
            <a:endParaRPr lang="ar-EG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295398" y="1527175"/>
          <a:ext cx="6477002" cy="354215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61542"/>
                <a:gridCol w="211546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مدى دقة التحاليل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توجد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0 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دائما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احيانا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صحيحة نادرا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دقيقة جدا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توازى المعامل الخارجية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لم اجربها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20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4400" dirty="0" smtClean="0"/>
              <a:t>التحاليل</a:t>
            </a:r>
            <a:endParaRPr lang="ar-EG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/>
              <a:t> فاعلية الدواء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057400" y="1527175"/>
          <a:ext cx="5715000" cy="3337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86514"/>
                <a:gridCol w="1128486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مدى فاعلية الدواء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فعال ويسبب متاعب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فعال ولا يسبب متاعب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قليل الفاعلية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فعال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18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شديد الفاعلية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يوازى الدواء الخارجى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غير مجرب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>
                <a:solidFill>
                  <a:schemeClr val="accent3"/>
                </a:solidFill>
              </a:rPr>
              <a:t>فاعلية الدواء</a:t>
            </a:r>
            <a:endParaRPr lang="ar-EG" dirty="0">
              <a:solidFill>
                <a:schemeClr val="accent3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/>
              <a:t> إجراءات صرف الدواء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736600" y="1527175"/>
          <a:ext cx="7768771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901543"/>
                <a:gridCol w="867228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إجراءات صرف الدواء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زحام شديد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زحام بسيط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 امام الشباك ولا احد يعرفنى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 امام الشباك ولا احد يعرفنى كيفية تناول الدواء والمعاملة حسنة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امام الشباك ويعرفونى كيفية تناول الدواء والمعاملة 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يوجد زحام امام الشباك ويعرفونى كيفية تناول الدواء والمعاملة حسنة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28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/>
              <a:t> إجراءات صرف الدواء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77</TotalTime>
  <Words>419</Words>
  <Application>Microsoft Office PowerPoint</Application>
  <PresentationFormat>On-screen Show (4:3)</PresentationFormat>
  <Paragraphs>225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Civic</vt:lpstr>
      <vt:lpstr>الجزء الاول تحليل نتائج عينة استطلاع الرأى عن  </vt:lpstr>
      <vt:lpstr>النوع</vt:lpstr>
      <vt:lpstr>الفئة العمرية</vt:lpstr>
      <vt:lpstr>الفئة العمرية</vt:lpstr>
      <vt:lpstr>  معاملات الاطباء</vt:lpstr>
      <vt:lpstr>معاملات الاطباء</vt:lpstr>
      <vt:lpstr> معاملات التمريض</vt:lpstr>
      <vt:lpstr>معاملات التمريض</vt:lpstr>
      <vt:lpstr> معاملات الموظفين</vt:lpstr>
      <vt:lpstr>معاملات الموظفين</vt:lpstr>
      <vt:lpstr>  معاملات العمال</vt:lpstr>
      <vt:lpstr>معاملات العمال</vt:lpstr>
      <vt:lpstr>قرب المكان من سكن الحالة وجودة الموقع المكانى</vt:lpstr>
      <vt:lpstr>قرب المكان من سكن الحالة وجودة الموقع المكانى</vt:lpstr>
      <vt:lpstr>المظهر العام للعيادة</vt:lpstr>
      <vt:lpstr>المظهر العام للعيادة</vt:lpstr>
      <vt:lpstr>النظافة </vt:lpstr>
      <vt:lpstr>النظافة</vt:lpstr>
      <vt:lpstr>  التحاليل</vt:lpstr>
      <vt:lpstr>التحاليل</vt:lpstr>
      <vt:lpstr>  فاعلية الدواء</vt:lpstr>
      <vt:lpstr>فاعلية الدواء</vt:lpstr>
      <vt:lpstr>  إجراءات صرف الدواء</vt:lpstr>
      <vt:lpstr> إجراءات صرف الدواء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تحليل نتائج عينة استطلاع الرأى عن</dc:title>
  <dc:creator>hany nasr</dc:creator>
  <cp:lastModifiedBy>server</cp:lastModifiedBy>
  <cp:revision>14</cp:revision>
  <dcterms:created xsi:type="dcterms:W3CDTF">2011-07-19T10:37:06Z</dcterms:created>
  <dcterms:modified xsi:type="dcterms:W3CDTF">2010-03-02T11:44:23Z</dcterms:modified>
</cp:coreProperties>
</file>