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79" r:id="rId2"/>
    <p:sldId id="280" r:id="rId3"/>
    <p:sldId id="262" r:id="rId4"/>
    <p:sldId id="261" r:id="rId5"/>
    <p:sldId id="256" r:id="rId6"/>
    <p:sldId id="278" r:id="rId7"/>
    <p:sldId id="257" r:id="rId8"/>
    <p:sldId id="258" r:id="rId9"/>
    <p:sldId id="259" r:id="rId10"/>
    <p:sldId id="260"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63" d="100"/>
          <a:sy n="63" d="100"/>
        </p:scale>
        <p:origin x="-642"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EG"/>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EG"/>
          </a:p>
        </p:txBody>
      </p:sp>
      <p:sp>
        <p:nvSpPr>
          <p:cNvPr id="4" name="Date Placeholder 3"/>
          <p:cNvSpPr>
            <a:spLocks noGrp="1"/>
          </p:cNvSpPr>
          <p:nvPr>
            <p:ph type="dt" sz="half" idx="10"/>
          </p:nvPr>
        </p:nvSpPr>
        <p:spPr/>
        <p:txBody>
          <a:bodyPr/>
          <a:lstStyle/>
          <a:p>
            <a:fld id="{DF3F898D-EF95-4CCB-9F90-E83DE330A1BB}" type="datetimeFigureOut">
              <a:rPr lang="ar-EG" smtClean="0"/>
              <a:t>19/10/1433</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1A02BFD9-43EA-46F0-AD0C-C2C6EC7591BA}" type="slidenum">
              <a:rPr lang="ar-EG" smtClean="0"/>
              <a:t>‹#›</a:t>
            </a:fld>
            <a:endParaRPr lang="ar-EG"/>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10"/>
          </p:nvPr>
        </p:nvSpPr>
        <p:spPr/>
        <p:txBody>
          <a:bodyPr/>
          <a:lstStyle/>
          <a:p>
            <a:fld id="{DF3F898D-EF95-4CCB-9F90-E83DE330A1BB}" type="datetimeFigureOut">
              <a:rPr lang="ar-EG" smtClean="0"/>
              <a:t>19/10/1433</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1A02BFD9-43EA-46F0-AD0C-C2C6EC7591BA}" type="slidenum">
              <a:rPr lang="ar-EG" smtClean="0"/>
              <a:t>‹#›</a:t>
            </a:fld>
            <a:endParaRPr lang="ar-EG"/>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EG"/>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F3F898D-EF95-4CCB-9F90-E83DE330A1BB}" type="datetimeFigureOut">
              <a:rPr lang="ar-EG" smtClean="0"/>
              <a:t>19/10/1433</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1A02BFD9-43EA-46F0-AD0C-C2C6EC7591BA}" type="slidenum">
              <a:rPr lang="ar-EG" smtClean="0"/>
              <a:t>‹#›</a:t>
            </a:fld>
            <a:endParaRPr lang="ar-EG"/>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Date Placeholder 4"/>
          <p:cNvSpPr>
            <a:spLocks noGrp="1"/>
          </p:cNvSpPr>
          <p:nvPr>
            <p:ph type="dt" sz="half" idx="10"/>
          </p:nvPr>
        </p:nvSpPr>
        <p:spPr/>
        <p:txBody>
          <a:bodyPr/>
          <a:lstStyle/>
          <a:p>
            <a:fld id="{DF3F898D-EF95-4CCB-9F90-E83DE330A1BB}" type="datetimeFigureOut">
              <a:rPr lang="ar-EG" smtClean="0"/>
              <a:t>19/10/1433</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1A02BFD9-43EA-46F0-AD0C-C2C6EC7591BA}" type="slidenum">
              <a:rPr lang="ar-EG" smtClean="0"/>
              <a:t>‹#›</a:t>
            </a:fld>
            <a:endParaRPr lang="ar-EG"/>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EG"/>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7" name="Date Placeholder 6"/>
          <p:cNvSpPr>
            <a:spLocks noGrp="1"/>
          </p:cNvSpPr>
          <p:nvPr>
            <p:ph type="dt" sz="half" idx="10"/>
          </p:nvPr>
        </p:nvSpPr>
        <p:spPr/>
        <p:txBody>
          <a:bodyPr/>
          <a:lstStyle/>
          <a:p>
            <a:fld id="{DF3F898D-EF95-4CCB-9F90-E83DE330A1BB}" type="datetimeFigureOut">
              <a:rPr lang="ar-EG" smtClean="0"/>
              <a:t>19/10/1433</a:t>
            </a:fld>
            <a:endParaRPr lang="ar-EG"/>
          </a:p>
        </p:txBody>
      </p:sp>
      <p:sp>
        <p:nvSpPr>
          <p:cNvPr id="8" name="Footer Placeholder 7"/>
          <p:cNvSpPr>
            <a:spLocks noGrp="1"/>
          </p:cNvSpPr>
          <p:nvPr>
            <p:ph type="ftr" sz="quarter" idx="11"/>
          </p:nvPr>
        </p:nvSpPr>
        <p:spPr/>
        <p:txBody>
          <a:bodyPr/>
          <a:lstStyle/>
          <a:p>
            <a:endParaRPr lang="ar-EG"/>
          </a:p>
        </p:txBody>
      </p:sp>
      <p:sp>
        <p:nvSpPr>
          <p:cNvPr id="9" name="Slide Number Placeholder 8"/>
          <p:cNvSpPr>
            <a:spLocks noGrp="1"/>
          </p:cNvSpPr>
          <p:nvPr>
            <p:ph type="sldNum" sz="quarter" idx="12"/>
          </p:nvPr>
        </p:nvSpPr>
        <p:spPr/>
        <p:txBody>
          <a:bodyPr/>
          <a:lstStyle/>
          <a:p>
            <a:fld id="{1A02BFD9-43EA-46F0-AD0C-C2C6EC7591BA}" type="slidenum">
              <a:rPr lang="ar-EG" smtClean="0"/>
              <a:t>‹#›</a:t>
            </a:fld>
            <a:endParaRPr lang="ar-EG"/>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Date Placeholder 2"/>
          <p:cNvSpPr>
            <a:spLocks noGrp="1"/>
          </p:cNvSpPr>
          <p:nvPr>
            <p:ph type="dt" sz="half" idx="10"/>
          </p:nvPr>
        </p:nvSpPr>
        <p:spPr/>
        <p:txBody>
          <a:bodyPr/>
          <a:lstStyle/>
          <a:p>
            <a:fld id="{DF3F898D-EF95-4CCB-9F90-E83DE330A1BB}" type="datetimeFigureOut">
              <a:rPr lang="ar-EG" smtClean="0"/>
              <a:t>19/10/1433</a:t>
            </a:fld>
            <a:endParaRPr lang="ar-EG"/>
          </a:p>
        </p:txBody>
      </p:sp>
      <p:sp>
        <p:nvSpPr>
          <p:cNvPr id="4" name="Footer Placeholder 3"/>
          <p:cNvSpPr>
            <a:spLocks noGrp="1"/>
          </p:cNvSpPr>
          <p:nvPr>
            <p:ph type="ftr" sz="quarter" idx="11"/>
          </p:nvPr>
        </p:nvSpPr>
        <p:spPr/>
        <p:txBody>
          <a:bodyPr/>
          <a:lstStyle/>
          <a:p>
            <a:endParaRPr lang="ar-EG"/>
          </a:p>
        </p:txBody>
      </p:sp>
      <p:sp>
        <p:nvSpPr>
          <p:cNvPr id="5" name="Slide Number Placeholder 4"/>
          <p:cNvSpPr>
            <a:spLocks noGrp="1"/>
          </p:cNvSpPr>
          <p:nvPr>
            <p:ph type="sldNum" sz="quarter" idx="12"/>
          </p:nvPr>
        </p:nvSpPr>
        <p:spPr/>
        <p:txBody>
          <a:bodyPr/>
          <a:lstStyle/>
          <a:p>
            <a:fld id="{1A02BFD9-43EA-46F0-AD0C-C2C6EC7591BA}" type="slidenum">
              <a:rPr lang="ar-EG" smtClean="0"/>
              <a:t>‹#›</a:t>
            </a:fld>
            <a:endParaRPr lang="ar-EG"/>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3F898D-EF95-4CCB-9F90-E83DE330A1BB}" type="datetimeFigureOut">
              <a:rPr lang="ar-EG" smtClean="0"/>
              <a:t>19/10/1433</a:t>
            </a:fld>
            <a:endParaRPr lang="ar-EG"/>
          </a:p>
        </p:txBody>
      </p:sp>
      <p:sp>
        <p:nvSpPr>
          <p:cNvPr id="3" name="Footer Placeholder 2"/>
          <p:cNvSpPr>
            <a:spLocks noGrp="1"/>
          </p:cNvSpPr>
          <p:nvPr>
            <p:ph type="ftr" sz="quarter" idx="11"/>
          </p:nvPr>
        </p:nvSpPr>
        <p:spPr/>
        <p:txBody>
          <a:bodyPr/>
          <a:lstStyle/>
          <a:p>
            <a:endParaRPr lang="ar-EG"/>
          </a:p>
        </p:txBody>
      </p:sp>
      <p:sp>
        <p:nvSpPr>
          <p:cNvPr id="4" name="Slide Number Placeholder 3"/>
          <p:cNvSpPr>
            <a:spLocks noGrp="1"/>
          </p:cNvSpPr>
          <p:nvPr>
            <p:ph type="sldNum" sz="quarter" idx="12"/>
          </p:nvPr>
        </p:nvSpPr>
        <p:spPr/>
        <p:txBody>
          <a:bodyPr/>
          <a:lstStyle/>
          <a:p>
            <a:fld id="{1A02BFD9-43EA-46F0-AD0C-C2C6EC7591BA}" type="slidenum">
              <a:rPr lang="ar-EG" smtClean="0"/>
              <a:t>‹#›</a:t>
            </a:fld>
            <a:endParaRPr lang="ar-EG"/>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EG"/>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3F898D-EF95-4CCB-9F90-E83DE330A1BB}" type="datetimeFigureOut">
              <a:rPr lang="ar-EG" smtClean="0"/>
              <a:t>19/10/1433</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1A02BFD9-43EA-46F0-AD0C-C2C6EC7591BA}" type="slidenum">
              <a:rPr lang="ar-EG" smtClean="0"/>
              <a:t>‹#›</a:t>
            </a:fld>
            <a:endParaRPr lang="ar-EG"/>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EG"/>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EG"/>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3F898D-EF95-4CCB-9F90-E83DE330A1BB}" type="datetimeFigureOut">
              <a:rPr lang="ar-EG" smtClean="0"/>
              <a:t>19/10/1433</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1A02BFD9-43EA-46F0-AD0C-C2C6EC7591BA}" type="slidenum">
              <a:rPr lang="ar-EG" smtClean="0"/>
              <a:t>‹#›</a:t>
            </a:fld>
            <a:endParaRPr lang="ar-EG"/>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10"/>
          </p:nvPr>
        </p:nvSpPr>
        <p:spPr/>
        <p:txBody>
          <a:bodyPr/>
          <a:lstStyle/>
          <a:p>
            <a:fld id="{DF3F898D-EF95-4CCB-9F90-E83DE330A1BB}" type="datetimeFigureOut">
              <a:rPr lang="ar-EG" smtClean="0"/>
              <a:t>19/10/1433</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1A02BFD9-43EA-46F0-AD0C-C2C6EC7591BA}" type="slidenum">
              <a:rPr lang="ar-EG" smtClean="0"/>
              <a:t>‹#›</a:t>
            </a:fld>
            <a:endParaRPr lang="ar-EG"/>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EG"/>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10"/>
          </p:nvPr>
        </p:nvSpPr>
        <p:spPr/>
        <p:txBody>
          <a:bodyPr/>
          <a:lstStyle/>
          <a:p>
            <a:fld id="{DF3F898D-EF95-4CCB-9F90-E83DE330A1BB}" type="datetimeFigureOut">
              <a:rPr lang="ar-EG" smtClean="0"/>
              <a:t>19/10/1433</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1A02BFD9-43EA-46F0-AD0C-C2C6EC7591BA}" type="slidenum">
              <a:rPr lang="ar-EG" smtClean="0"/>
              <a:t>‹#›</a:t>
            </a:fld>
            <a:endParaRPr lang="ar-EG"/>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EG"/>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DF3F898D-EF95-4CCB-9F90-E83DE330A1BB}" type="datetimeFigureOut">
              <a:rPr lang="ar-EG" smtClean="0"/>
              <a:t>19/10/1433</a:t>
            </a:fld>
            <a:endParaRPr lang="ar-EG"/>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EG"/>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1A02BFD9-43EA-46F0-AD0C-C2C6EC7591BA}" type="slidenum">
              <a:rPr lang="ar-EG" smtClean="0"/>
              <a:t>‹#›</a:t>
            </a:fld>
            <a:endParaRPr lang="ar-EG"/>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728" y="2428868"/>
            <a:ext cx="6715172" cy="3071834"/>
          </a:xfrm>
        </p:spPr>
        <p:txBody>
          <a:bodyPr>
            <a:normAutofit/>
          </a:bodyPr>
          <a:lstStyle/>
          <a:p>
            <a:pPr algn="ctr"/>
            <a:r>
              <a:rPr lang="ar-EG" sz="5400" dirty="0" smtClean="0">
                <a:solidFill>
                  <a:schemeClr val="accent2">
                    <a:lumMod val="50000"/>
                  </a:schemeClr>
                </a:solidFill>
              </a:rPr>
              <a:t>الهيئة العامة للتأمين </a:t>
            </a:r>
            <a:r>
              <a:rPr lang="ar-EG" sz="5400" dirty="0" err="1" smtClean="0">
                <a:solidFill>
                  <a:schemeClr val="accent2">
                    <a:lumMod val="50000"/>
                  </a:schemeClr>
                </a:solidFill>
              </a:rPr>
              <a:t>الصحى</a:t>
            </a:r>
            <a:r>
              <a:rPr lang="ar-EG" sz="5400" dirty="0" smtClean="0">
                <a:solidFill>
                  <a:schemeClr val="accent2">
                    <a:lumMod val="50000"/>
                  </a:schemeClr>
                </a:solidFill>
              </a:rPr>
              <a:t/>
            </a:r>
            <a:br>
              <a:rPr lang="ar-EG" sz="5400" dirty="0" smtClean="0">
                <a:solidFill>
                  <a:schemeClr val="accent2">
                    <a:lumMod val="50000"/>
                  </a:schemeClr>
                </a:solidFill>
              </a:rPr>
            </a:br>
            <a:r>
              <a:rPr lang="ar-EG" sz="5400" dirty="0" smtClean="0">
                <a:solidFill>
                  <a:schemeClr val="accent2">
                    <a:lumMod val="50000"/>
                  </a:schemeClr>
                </a:solidFill>
              </a:rPr>
              <a:t>فرع القناة </a:t>
            </a:r>
            <a:r>
              <a:rPr lang="ar-EG" sz="5400" dirty="0" err="1" smtClean="0">
                <a:solidFill>
                  <a:schemeClr val="accent2">
                    <a:lumMod val="50000"/>
                  </a:schemeClr>
                </a:solidFill>
              </a:rPr>
              <a:t>و</a:t>
            </a:r>
            <a:r>
              <a:rPr lang="ar-EG" sz="5400" dirty="0" smtClean="0">
                <a:solidFill>
                  <a:schemeClr val="accent2">
                    <a:lumMod val="50000"/>
                  </a:schemeClr>
                </a:solidFill>
              </a:rPr>
              <a:t> سيناء</a:t>
            </a:r>
            <a:r>
              <a:rPr lang="ar-EG" dirty="0" smtClean="0">
                <a:solidFill>
                  <a:schemeClr val="accent2">
                    <a:lumMod val="50000"/>
                  </a:schemeClr>
                </a:solidFill>
              </a:rPr>
              <a:t/>
            </a:r>
            <a:br>
              <a:rPr lang="ar-EG" dirty="0" smtClean="0">
                <a:solidFill>
                  <a:schemeClr val="accent2">
                    <a:lumMod val="50000"/>
                  </a:schemeClr>
                </a:solidFill>
              </a:rPr>
            </a:br>
            <a:endParaRPr lang="ar-EG" dirty="0">
              <a:solidFill>
                <a:schemeClr val="accent2">
                  <a:lumMod val="50000"/>
                </a:schemeClr>
              </a:solidFill>
            </a:endParaRPr>
          </a:p>
        </p:txBody>
      </p:sp>
      <p:pic>
        <p:nvPicPr>
          <p:cNvPr id="1026" name="Picture 2" descr="E:\زهور\default.jpeg"/>
          <p:cNvPicPr>
            <a:picLocks noChangeAspect="1" noChangeArrowheads="1"/>
          </p:cNvPicPr>
          <p:nvPr/>
        </p:nvPicPr>
        <p:blipFill>
          <a:blip r:embed="rId2"/>
          <a:srcRect/>
          <a:stretch>
            <a:fillRect/>
          </a:stretch>
        </p:blipFill>
        <p:spPr bwMode="auto">
          <a:xfrm>
            <a:off x="357158" y="357166"/>
            <a:ext cx="2119634" cy="1533523"/>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57224" y="1000108"/>
            <a:ext cx="7772400" cy="3929079"/>
          </a:xfrm>
        </p:spPr>
        <p:txBody>
          <a:bodyPr>
            <a:noAutofit/>
          </a:bodyPr>
          <a:lstStyle/>
          <a:p>
            <a:pPr algn="ctr"/>
            <a:r>
              <a:rPr lang="ar-EG" sz="5400" dirty="0" smtClean="0">
                <a:solidFill>
                  <a:schemeClr val="accent2">
                    <a:lumMod val="50000"/>
                  </a:schemeClr>
                </a:solidFill>
              </a:rPr>
              <a:t>الصحة المدرسية </a:t>
            </a:r>
          </a:p>
          <a:p>
            <a:pPr algn="ctr"/>
            <a:r>
              <a:rPr lang="ar-EG" sz="5400" dirty="0" smtClean="0">
                <a:solidFill>
                  <a:schemeClr val="accent2">
                    <a:lumMod val="50000"/>
                  </a:schemeClr>
                </a:solidFill>
              </a:rPr>
              <a:t>و قطاع الطلاب بالفرع</a:t>
            </a:r>
          </a:p>
          <a:p>
            <a:pPr algn="ctr"/>
            <a:r>
              <a:rPr lang="ar-EG" sz="5400" dirty="0" smtClean="0">
                <a:solidFill>
                  <a:schemeClr val="accent2">
                    <a:lumMod val="50000"/>
                  </a:schemeClr>
                </a:solidFill>
              </a:rPr>
              <a:t>الدكتور</a:t>
            </a:r>
            <a:endParaRPr lang="ar-EG" sz="5400" dirty="0">
              <a:solidFill>
                <a:schemeClr val="accent2">
                  <a:lumMod val="50000"/>
                </a:schemeClr>
              </a:solidFill>
            </a:endParaRPr>
          </a:p>
          <a:p>
            <a:pPr algn="ctr"/>
            <a:r>
              <a:rPr lang="ar-EG" sz="5400" dirty="0" smtClean="0">
                <a:solidFill>
                  <a:schemeClr val="accent2">
                    <a:lumMod val="50000"/>
                  </a:schemeClr>
                </a:solidFill>
              </a:rPr>
              <a:t>محمد صالح أبو </a:t>
            </a:r>
            <a:r>
              <a:rPr lang="ar-EG" sz="5400" dirty="0" err="1" smtClean="0">
                <a:solidFill>
                  <a:schemeClr val="accent2">
                    <a:lumMod val="50000"/>
                  </a:schemeClr>
                </a:solidFill>
              </a:rPr>
              <a:t>النجا</a:t>
            </a:r>
            <a:endParaRPr lang="ar-EG" sz="5400"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728690" y="2428868"/>
            <a:ext cx="7772400" cy="1500187"/>
          </a:xfrm>
        </p:spPr>
        <p:txBody>
          <a:bodyPr>
            <a:noAutofit/>
          </a:bodyPr>
          <a:lstStyle/>
          <a:p>
            <a:pPr algn="ctr"/>
            <a:r>
              <a:rPr lang="ar-EG" sz="6600" b="1" dirty="0" smtClean="0">
                <a:solidFill>
                  <a:schemeClr val="accent2">
                    <a:lumMod val="50000"/>
                  </a:schemeClr>
                </a:solidFill>
              </a:rPr>
              <a:t>الحوادث </a:t>
            </a:r>
            <a:r>
              <a:rPr lang="ar-EG" sz="6600" b="1" dirty="0" err="1" smtClean="0">
                <a:solidFill>
                  <a:schemeClr val="accent2">
                    <a:lumMod val="50000"/>
                  </a:schemeClr>
                </a:solidFill>
              </a:rPr>
              <a:t>التى</a:t>
            </a:r>
            <a:r>
              <a:rPr lang="ar-EG" sz="6600" b="1" dirty="0" smtClean="0">
                <a:solidFill>
                  <a:schemeClr val="accent2">
                    <a:lumMod val="50000"/>
                  </a:schemeClr>
                </a:solidFill>
              </a:rPr>
              <a:t> تصيب </a:t>
            </a:r>
            <a:r>
              <a:rPr lang="ar-EG" sz="6600" b="1" dirty="0" err="1" smtClean="0">
                <a:solidFill>
                  <a:schemeClr val="accent2">
                    <a:lumMod val="50000"/>
                  </a:schemeClr>
                </a:solidFill>
              </a:rPr>
              <a:t>الاطفال</a:t>
            </a:r>
            <a:r>
              <a:rPr lang="ar-EG" sz="6600" b="1" dirty="0" smtClean="0">
                <a:solidFill>
                  <a:schemeClr val="accent2">
                    <a:lumMod val="50000"/>
                  </a:schemeClr>
                </a:solidFill>
              </a:rPr>
              <a:t> </a:t>
            </a:r>
            <a:r>
              <a:rPr lang="ar-EG" sz="6600" b="1" dirty="0" err="1" smtClean="0">
                <a:solidFill>
                  <a:schemeClr val="accent2">
                    <a:lumMod val="50000"/>
                  </a:schemeClr>
                </a:solidFill>
              </a:rPr>
              <a:t>فى</a:t>
            </a:r>
            <a:r>
              <a:rPr lang="ar-EG" sz="6600" b="1" dirty="0" smtClean="0">
                <a:solidFill>
                  <a:schemeClr val="accent2">
                    <a:lumMod val="50000"/>
                  </a:schemeClr>
                </a:solidFill>
              </a:rPr>
              <a:t> السن </a:t>
            </a:r>
            <a:r>
              <a:rPr lang="ar-EG" sz="6600" b="1" dirty="0" err="1" smtClean="0">
                <a:solidFill>
                  <a:schemeClr val="accent2">
                    <a:lumMod val="50000"/>
                  </a:schemeClr>
                </a:solidFill>
              </a:rPr>
              <a:t>المدرسى</a:t>
            </a:r>
            <a:endParaRPr lang="ar-EG" sz="66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554683"/>
          </a:xfrm>
        </p:spPr>
        <p:txBody>
          <a:bodyPr>
            <a:normAutofit/>
          </a:bodyPr>
          <a:lstStyle/>
          <a:p>
            <a:pPr indent="22225" algn="just">
              <a:buNone/>
            </a:pPr>
            <a:r>
              <a:rPr lang="ar-EG" b="1" dirty="0">
                <a:solidFill>
                  <a:schemeClr val="accent2">
                    <a:lumMod val="50000"/>
                  </a:schemeClr>
                </a:solidFill>
              </a:rPr>
              <a:t>لا شك أن كل بيت به طفل صغير يجب أن يعطيه كل أفراد الأسرة </a:t>
            </a:r>
            <a:r>
              <a:rPr lang="ar-EG" b="1" dirty="0" smtClean="0">
                <a:solidFill>
                  <a:schemeClr val="accent2">
                    <a:lumMod val="50000"/>
                  </a:schemeClr>
                </a:solidFill>
              </a:rPr>
              <a:t>عناية خاصة </a:t>
            </a:r>
            <a:r>
              <a:rPr lang="ar-EG" b="1" dirty="0">
                <a:solidFill>
                  <a:schemeClr val="accent2">
                    <a:lumMod val="50000"/>
                  </a:schemeClr>
                </a:solidFill>
              </a:rPr>
              <a:t>لتحقيق الأمان له, فالطفل أكثر عرضه للحوادث داخل المنزل </a:t>
            </a:r>
            <a:r>
              <a:rPr lang="ar-EG" b="1" dirty="0" smtClean="0">
                <a:solidFill>
                  <a:schemeClr val="accent2">
                    <a:lumMod val="50000"/>
                  </a:schemeClr>
                </a:solidFill>
              </a:rPr>
              <a:t>من الكبار </a:t>
            </a:r>
            <a:r>
              <a:rPr lang="ar-EG" b="1" dirty="0">
                <a:solidFill>
                  <a:schemeClr val="accent2">
                    <a:lumMod val="50000"/>
                  </a:schemeClr>
                </a:solidFill>
              </a:rPr>
              <a:t>وذلك نظراً لطبيعة الطفولة التي تتميز </a:t>
            </a:r>
            <a:r>
              <a:rPr lang="ar-EG" b="1" dirty="0" err="1">
                <a:solidFill>
                  <a:schemeClr val="accent2">
                    <a:lumMod val="50000"/>
                  </a:schemeClr>
                </a:solidFill>
              </a:rPr>
              <a:t>بكثر</a:t>
            </a:r>
            <a:r>
              <a:rPr lang="ar-EG" b="1" dirty="0">
                <a:solidFill>
                  <a:schemeClr val="accent2">
                    <a:lumMod val="50000"/>
                  </a:schemeClr>
                </a:solidFill>
              </a:rPr>
              <a:t> الحركة </a:t>
            </a:r>
            <a:r>
              <a:rPr lang="ar-EG" b="1" dirty="0" smtClean="0">
                <a:solidFill>
                  <a:schemeClr val="accent2">
                    <a:lumMod val="50000"/>
                  </a:schemeClr>
                </a:solidFill>
              </a:rPr>
              <a:t>وحب الاستطلاع </a:t>
            </a:r>
            <a:r>
              <a:rPr lang="ar-EG" b="1" dirty="0">
                <a:solidFill>
                  <a:schemeClr val="accent2">
                    <a:lumMod val="50000"/>
                  </a:schemeClr>
                </a:solidFill>
              </a:rPr>
              <a:t>والاستكشاف فهذا سبب تعرضه للأخطار فقد يلمس </a:t>
            </a:r>
            <a:r>
              <a:rPr lang="ar-EG" b="1" dirty="0" smtClean="0">
                <a:solidFill>
                  <a:schemeClr val="accent2">
                    <a:lumMod val="50000"/>
                  </a:schemeClr>
                </a:solidFill>
              </a:rPr>
              <a:t>ما </a:t>
            </a:r>
            <a:r>
              <a:rPr lang="ar-EG" b="1" dirty="0" err="1" smtClean="0">
                <a:solidFill>
                  <a:schemeClr val="accent2">
                    <a:lumMod val="50000"/>
                  </a:schemeClr>
                </a:solidFill>
              </a:rPr>
              <a:t>هوساخن</a:t>
            </a:r>
            <a:r>
              <a:rPr lang="ar-EG" b="1" dirty="0" smtClean="0">
                <a:solidFill>
                  <a:schemeClr val="accent2">
                    <a:lumMod val="50000"/>
                  </a:schemeClr>
                </a:solidFill>
              </a:rPr>
              <a:t> </a:t>
            </a:r>
            <a:r>
              <a:rPr lang="ar-EG" b="1" dirty="0">
                <a:solidFill>
                  <a:schemeClr val="accent2">
                    <a:lumMod val="50000"/>
                  </a:schemeClr>
                </a:solidFill>
              </a:rPr>
              <a:t>فيتعرض للحروق وقد ينجذب لألوان أقراص الأدوية </a:t>
            </a:r>
            <a:r>
              <a:rPr lang="ar-EG" b="1" dirty="0" smtClean="0">
                <a:solidFill>
                  <a:schemeClr val="accent2">
                    <a:lumMod val="50000"/>
                  </a:schemeClr>
                </a:solidFill>
              </a:rPr>
              <a:t>فيتذوقها وقد </a:t>
            </a:r>
            <a:r>
              <a:rPr lang="ar-EG" b="1" dirty="0">
                <a:solidFill>
                  <a:schemeClr val="accent2">
                    <a:lumMod val="50000"/>
                  </a:schemeClr>
                </a:solidFill>
              </a:rPr>
              <a:t>يبتلعها وقد يسمع صوتاً خارج المنزل فينظر من الشرفة </a:t>
            </a:r>
            <a:r>
              <a:rPr lang="ar-EG" b="1" dirty="0" smtClean="0">
                <a:solidFill>
                  <a:schemeClr val="accent2">
                    <a:lumMod val="50000"/>
                  </a:schemeClr>
                </a:solidFill>
              </a:rPr>
              <a:t>مندفعا فيسقط </a:t>
            </a:r>
            <a:r>
              <a:rPr lang="ar-EG" b="1" dirty="0">
                <a:solidFill>
                  <a:schemeClr val="accent2">
                    <a:lumMod val="50000"/>
                  </a:schemeClr>
                </a:solidFill>
              </a:rPr>
              <a:t>من الأدوار العالية أو المنخفضة فيتعرض للكسور وقد </a:t>
            </a:r>
            <a:r>
              <a:rPr lang="ar-EG" b="1" dirty="0" smtClean="0">
                <a:solidFill>
                  <a:schemeClr val="accent2">
                    <a:lumMod val="50000"/>
                  </a:schemeClr>
                </a:solidFill>
              </a:rPr>
              <a:t>يتعرض للوفاة</a:t>
            </a:r>
            <a:r>
              <a:rPr lang="ar-EG" b="1" dirty="0">
                <a:solidFill>
                  <a:schemeClr val="accent2">
                    <a:lumMod val="50000"/>
                  </a:schemeClr>
                </a:solidFill>
              </a:rPr>
              <a:t>. </a:t>
            </a:r>
            <a:endParaRPr lang="en-US" dirty="0">
              <a:solidFill>
                <a:schemeClr val="accent2">
                  <a:lumMod val="50000"/>
                </a:schemeClr>
              </a:solidFill>
            </a:endParaRPr>
          </a:p>
          <a:p>
            <a:endParaRPr lang="ar-EG"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500042"/>
            <a:ext cx="8229600" cy="5626121"/>
          </a:xfrm>
        </p:spPr>
        <p:txBody>
          <a:bodyPr/>
          <a:lstStyle/>
          <a:p>
            <a:pPr marL="274638" indent="0" algn="just">
              <a:buNone/>
            </a:pPr>
            <a:r>
              <a:rPr lang="ar-EG" b="1" dirty="0">
                <a:solidFill>
                  <a:schemeClr val="accent2">
                    <a:lumMod val="50000"/>
                  </a:schemeClr>
                </a:solidFill>
              </a:rPr>
              <a:t>لذا يجب على كل من لديه أطفال وكل من يحمل على عاتقه مسؤولية أطفال كما في الحضانات أو المدارس </a:t>
            </a:r>
            <a:r>
              <a:rPr lang="ar-EG" b="1" dirty="0" err="1">
                <a:solidFill>
                  <a:schemeClr val="accent2">
                    <a:lumMod val="50000"/>
                  </a:schemeClr>
                </a:solidFill>
              </a:rPr>
              <a:t>أوالنوادي</a:t>
            </a:r>
            <a:r>
              <a:rPr lang="ar-EG" b="1" dirty="0">
                <a:solidFill>
                  <a:schemeClr val="accent2">
                    <a:lumMod val="50000"/>
                  </a:schemeClr>
                </a:solidFill>
              </a:rPr>
              <a:t> أي الأماكن التي يرتادها الأطفال باستمرار أن يضع في اعتباره أن هذه طبيعة خلقها في الأطفال وهي كثرة الحركة وحب الاستطلاع والاستكشاف فيجب أخذ الاحتياط تجاهها حتى لا يتعرض أطفالنا للأخطار.. والتي تنقسم إلى أخطار داخل المنزل وأخطار خارجه وكلاهما مسببة للحوادث ويجب على الكبار أخذ هذه الأخطار في الاعتبار حتى يمكن </a:t>
            </a:r>
            <a:r>
              <a:rPr lang="ar-EG" b="1" dirty="0" err="1">
                <a:solidFill>
                  <a:schemeClr val="accent2">
                    <a:lumMod val="50000"/>
                  </a:schemeClr>
                </a:solidFill>
              </a:rPr>
              <a:t>حمأية</a:t>
            </a:r>
            <a:r>
              <a:rPr lang="ar-EG" b="1" dirty="0">
                <a:solidFill>
                  <a:schemeClr val="accent2">
                    <a:lumMod val="50000"/>
                  </a:schemeClr>
                </a:solidFill>
              </a:rPr>
              <a:t> الأطفال منها.</a:t>
            </a:r>
            <a:endParaRPr lang="ar-EG"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00100" y="2505072"/>
            <a:ext cx="6643734" cy="1138242"/>
          </a:xfrm>
        </p:spPr>
        <p:txBody>
          <a:bodyPr>
            <a:noAutofit/>
          </a:bodyPr>
          <a:lstStyle/>
          <a:p>
            <a:r>
              <a:rPr lang="ar-EG" sz="6000" dirty="0" err="1">
                <a:solidFill>
                  <a:schemeClr val="accent2">
                    <a:lumMod val="50000"/>
                  </a:schemeClr>
                </a:solidFill>
              </a:rPr>
              <a:t>اولا</a:t>
            </a:r>
            <a:r>
              <a:rPr lang="ar-EG" sz="6000" dirty="0">
                <a:solidFill>
                  <a:schemeClr val="accent2">
                    <a:lumMod val="50000"/>
                  </a:schemeClr>
                </a:solidFill>
              </a:rPr>
              <a:t> : الحوادث المنزلية</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928670"/>
            <a:ext cx="8229600" cy="703282"/>
          </a:xfrm>
        </p:spPr>
        <p:txBody>
          <a:bodyPr>
            <a:normAutofit fontScale="90000"/>
          </a:bodyPr>
          <a:lstStyle/>
          <a:p>
            <a:pPr lvl="0"/>
            <a:r>
              <a:rPr lang="ar-EG" b="1" u="sng" dirty="0" smtClean="0">
                <a:solidFill>
                  <a:schemeClr val="accent2">
                    <a:lumMod val="50000"/>
                  </a:schemeClr>
                </a:solidFill>
              </a:rPr>
              <a:t>تعريف الحادث </a:t>
            </a:r>
            <a:r>
              <a:rPr lang="ar-EG" b="1" u="sng" dirty="0" err="1" smtClean="0">
                <a:solidFill>
                  <a:schemeClr val="accent2">
                    <a:lumMod val="50000"/>
                  </a:schemeClr>
                </a:solidFill>
              </a:rPr>
              <a:t>المنزلى</a:t>
            </a:r>
            <a:r>
              <a:rPr lang="ar-EG" b="1" u="sng" dirty="0" smtClean="0">
                <a:solidFill>
                  <a:schemeClr val="accent2">
                    <a:lumMod val="50000"/>
                  </a:schemeClr>
                </a:solidFill>
              </a:rPr>
              <a:t> </a:t>
            </a:r>
            <a:r>
              <a:rPr lang="en-US" b="1" u="sng" dirty="0" smtClean="0">
                <a:solidFill>
                  <a:schemeClr val="accent2">
                    <a:lumMod val="50000"/>
                  </a:schemeClr>
                </a:solidFill>
              </a:rPr>
              <a:t/>
            </a:r>
            <a:br>
              <a:rPr lang="en-US" b="1" u="sng" dirty="0" smtClean="0">
                <a:solidFill>
                  <a:schemeClr val="accent2">
                    <a:lumMod val="50000"/>
                  </a:schemeClr>
                </a:solidFill>
              </a:rPr>
            </a:br>
            <a:r>
              <a:rPr lang="en-US" dirty="0" smtClean="0"/>
              <a:t/>
            </a:r>
            <a:br>
              <a:rPr lang="en-US" dirty="0" smtClean="0"/>
            </a:br>
            <a:endParaRPr lang="ar-EG" dirty="0"/>
          </a:p>
        </p:txBody>
      </p:sp>
      <p:sp>
        <p:nvSpPr>
          <p:cNvPr id="3" name="Content Placeholder 2"/>
          <p:cNvSpPr>
            <a:spLocks noGrp="1"/>
          </p:cNvSpPr>
          <p:nvPr>
            <p:ph idx="1"/>
          </p:nvPr>
        </p:nvSpPr>
        <p:spPr/>
        <p:txBody>
          <a:bodyPr/>
          <a:lstStyle/>
          <a:p>
            <a:pPr marL="92075" indent="0" algn="just">
              <a:buNone/>
            </a:pPr>
            <a:r>
              <a:rPr lang="ar-EG" b="1" dirty="0" smtClean="0">
                <a:solidFill>
                  <a:schemeClr val="accent2">
                    <a:lumMod val="50000"/>
                  </a:schemeClr>
                </a:solidFill>
              </a:rPr>
              <a:t>هو </a:t>
            </a:r>
            <a:r>
              <a:rPr lang="ar-EG" b="1" dirty="0" err="1">
                <a:solidFill>
                  <a:schemeClr val="accent2">
                    <a:lumMod val="50000"/>
                  </a:schemeClr>
                </a:solidFill>
              </a:rPr>
              <a:t>أى</a:t>
            </a:r>
            <a:r>
              <a:rPr lang="ar-EG" b="1" dirty="0">
                <a:solidFill>
                  <a:schemeClr val="accent2">
                    <a:lumMod val="50000"/>
                  </a:schemeClr>
                </a:solidFill>
              </a:rPr>
              <a:t> فعل أو رد فعل غير مرغوب وغير متوقع حدوثه داخل جدران المنزل وللأسف أن هذه الحوادث يكون معظم ضحاياها من الأطفال دون الخامسة . </a:t>
            </a:r>
            <a:endParaRPr lang="en-US" b="1" dirty="0">
              <a:solidFill>
                <a:schemeClr val="accent2">
                  <a:lumMod val="50000"/>
                </a:schemeClr>
              </a:solidFill>
            </a:endParaRPr>
          </a:p>
          <a:p>
            <a:pPr marL="92075" indent="0" algn="just">
              <a:buNone/>
            </a:pPr>
            <a:r>
              <a:rPr lang="ar-EG" b="1" dirty="0">
                <a:solidFill>
                  <a:schemeClr val="accent2">
                    <a:lumMod val="50000"/>
                  </a:schemeClr>
                </a:solidFill>
              </a:rPr>
              <a:t>وهناك أسباب متعددة لوقوع الحوادث المنزلية أعرض </a:t>
            </a:r>
            <a:r>
              <a:rPr lang="ar-EG" b="1" dirty="0" err="1">
                <a:solidFill>
                  <a:schemeClr val="accent2">
                    <a:lumMod val="50000"/>
                  </a:schemeClr>
                </a:solidFill>
              </a:rPr>
              <a:t>فى</a:t>
            </a:r>
            <a:r>
              <a:rPr lang="ar-EG" b="1" dirty="0">
                <a:solidFill>
                  <a:schemeClr val="accent2">
                    <a:lumMod val="50000"/>
                  </a:schemeClr>
                </a:solidFill>
              </a:rPr>
              <a:t> هذا البحث ثمانية أسباب </a:t>
            </a:r>
            <a:r>
              <a:rPr lang="ar-EG" b="1" dirty="0" err="1">
                <a:solidFill>
                  <a:schemeClr val="accent2">
                    <a:lumMod val="50000"/>
                  </a:schemeClr>
                </a:solidFill>
              </a:rPr>
              <a:t>هى</a:t>
            </a:r>
            <a:r>
              <a:rPr lang="ar-EG" b="1" dirty="0">
                <a:solidFill>
                  <a:schemeClr val="accent2">
                    <a:lumMod val="50000"/>
                  </a:schemeClr>
                </a:solidFill>
              </a:rPr>
              <a:t> </a:t>
            </a:r>
            <a:r>
              <a:rPr lang="ar-EG" b="1" dirty="0" err="1">
                <a:solidFill>
                  <a:schemeClr val="accent2">
                    <a:lumMod val="50000"/>
                  </a:schemeClr>
                </a:solidFill>
              </a:rPr>
              <a:t>الاكثر</a:t>
            </a:r>
            <a:r>
              <a:rPr lang="ar-EG" b="1" dirty="0">
                <a:solidFill>
                  <a:schemeClr val="accent2">
                    <a:lumMod val="50000"/>
                  </a:schemeClr>
                </a:solidFill>
              </a:rPr>
              <a:t> شيوعاً </a:t>
            </a:r>
            <a:r>
              <a:rPr lang="ar-EG" b="1" dirty="0" err="1">
                <a:solidFill>
                  <a:schemeClr val="accent2">
                    <a:lumMod val="50000"/>
                  </a:schemeClr>
                </a:solidFill>
              </a:rPr>
              <a:t>فى</a:t>
            </a:r>
            <a:r>
              <a:rPr lang="ar-EG" b="1" dirty="0">
                <a:solidFill>
                  <a:schemeClr val="accent2">
                    <a:lumMod val="50000"/>
                  </a:schemeClr>
                </a:solidFill>
              </a:rPr>
              <a:t> بيئتنا . </a:t>
            </a:r>
            <a:endParaRPr lang="en-US" b="1" dirty="0">
              <a:solidFill>
                <a:schemeClr val="accent2">
                  <a:lumMod val="50000"/>
                </a:schemeClr>
              </a:solidFill>
            </a:endParaRPr>
          </a:p>
          <a:p>
            <a:endParaRPr lang="ar-EG"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EG" b="1" u="sng" dirty="0" smtClean="0">
                <a:solidFill>
                  <a:schemeClr val="accent2">
                    <a:lumMod val="50000"/>
                  </a:schemeClr>
                </a:solidFill>
              </a:rPr>
              <a:t>1 - حوادث السقوط </a:t>
            </a:r>
            <a:r>
              <a:rPr lang="en-US" dirty="0" smtClean="0"/>
              <a:t/>
            </a:r>
            <a:br>
              <a:rPr lang="en-US" dirty="0" smtClean="0"/>
            </a:br>
            <a:endParaRPr lang="ar-EG" dirty="0"/>
          </a:p>
        </p:txBody>
      </p:sp>
      <p:sp>
        <p:nvSpPr>
          <p:cNvPr id="3" name="Content Placeholder 2"/>
          <p:cNvSpPr>
            <a:spLocks noGrp="1"/>
          </p:cNvSpPr>
          <p:nvPr>
            <p:ph idx="1"/>
          </p:nvPr>
        </p:nvSpPr>
        <p:spPr/>
        <p:txBody>
          <a:bodyPr/>
          <a:lstStyle/>
          <a:p>
            <a:pPr indent="22225" algn="just">
              <a:buNone/>
              <a:tabLst>
                <a:tab pos="0" algn="l"/>
              </a:tabLst>
            </a:pPr>
            <a:r>
              <a:rPr lang="ar-EG" b="1" dirty="0" smtClean="0">
                <a:solidFill>
                  <a:schemeClr val="accent2">
                    <a:lumMod val="50000"/>
                  </a:schemeClr>
                </a:solidFill>
              </a:rPr>
              <a:t>تعتبر </a:t>
            </a:r>
            <a:r>
              <a:rPr lang="ar-EG" b="1" dirty="0">
                <a:solidFill>
                  <a:schemeClr val="accent2">
                    <a:lumMod val="50000"/>
                  </a:schemeClr>
                </a:solidFill>
              </a:rPr>
              <a:t>حوادث السقوط من أكثر الحوادث المنزلية شيوعاً وتمثل الغالبية العظمى من حوادث المنزل </a:t>
            </a:r>
            <a:r>
              <a:rPr lang="ar-EG" b="1" dirty="0" err="1">
                <a:solidFill>
                  <a:schemeClr val="accent2">
                    <a:lumMod val="50000"/>
                  </a:schemeClr>
                </a:solidFill>
              </a:rPr>
              <a:t>ويأتى</a:t>
            </a:r>
            <a:r>
              <a:rPr lang="ar-EG" b="1" dirty="0">
                <a:solidFill>
                  <a:schemeClr val="accent2">
                    <a:lumMod val="50000"/>
                  </a:schemeClr>
                </a:solidFill>
              </a:rPr>
              <a:t> ترتيبها </a:t>
            </a:r>
            <a:r>
              <a:rPr lang="ar-EG" b="1" dirty="0" err="1">
                <a:solidFill>
                  <a:schemeClr val="accent2">
                    <a:lumMod val="50000"/>
                  </a:schemeClr>
                </a:solidFill>
              </a:rPr>
              <a:t>الثانى</a:t>
            </a:r>
            <a:r>
              <a:rPr lang="ar-EG" b="1" dirty="0">
                <a:solidFill>
                  <a:schemeClr val="accent2">
                    <a:lumMod val="50000"/>
                  </a:schemeClr>
                </a:solidFill>
              </a:rPr>
              <a:t> من حيث كونها أحدى أهم الحوادث المؤدية للوفاة </a:t>
            </a:r>
            <a:r>
              <a:rPr lang="ar-EG" b="1" dirty="0" err="1">
                <a:solidFill>
                  <a:schemeClr val="accent2">
                    <a:lumMod val="50000"/>
                  </a:schemeClr>
                </a:solidFill>
              </a:rPr>
              <a:t>فى</a:t>
            </a:r>
            <a:r>
              <a:rPr lang="ar-EG" b="1" dirty="0">
                <a:solidFill>
                  <a:schemeClr val="accent2">
                    <a:lumMod val="50000"/>
                  </a:schemeClr>
                </a:solidFill>
              </a:rPr>
              <a:t> العالم بعد حوادث الطرق . </a:t>
            </a:r>
            <a:endParaRPr lang="en-US" b="1" dirty="0">
              <a:solidFill>
                <a:schemeClr val="accent2">
                  <a:lumMod val="50000"/>
                </a:schemeClr>
              </a:solidFill>
            </a:endParaRPr>
          </a:p>
          <a:p>
            <a:pPr indent="22225" algn="just">
              <a:buNone/>
              <a:tabLst>
                <a:tab pos="0" algn="l"/>
              </a:tabLst>
            </a:pPr>
            <a:r>
              <a:rPr lang="ar-EG" b="1" dirty="0">
                <a:solidFill>
                  <a:schemeClr val="accent2">
                    <a:lumMod val="50000"/>
                  </a:schemeClr>
                </a:solidFill>
              </a:rPr>
              <a:t>ومن الممكن أن تقع هذه الحوادث </a:t>
            </a:r>
            <a:r>
              <a:rPr lang="ar-EG" b="1" dirty="0" err="1">
                <a:solidFill>
                  <a:schemeClr val="accent2">
                    <a:lumMod val="50000"/>
                  </a:schemeClr>
                </a:solidFill>
              </a:rPr>
              <a:t>فى</a:t>
            </a:r>
            <a:r>
              <a:rPr lang="ar-EG" b="1" dirty="0">
                <a:solidFill>
                  <a:schemeClr val="accent2">
                    <a:lumMod val="50000"/>
                  </a:schemeClr>
                </a:solidFill>
              </a:rPr>
              <a:t> </a:t>
            </a:r>
            <a:r>
              <a:rPr lang="ar-EG" b="1" dirty="0" err="1">
                <a:solidFill>
                  <a:schemeClr val="accent2">
                    <a:lumMod val="50000"/>
                  </a:schemeClr>
                </a:solidFill>
              </a:rPr>
              <a:t>أى</a:t>
            </a:r>
            <a:r>
              <a:rPr lang="ar-EG" b="1" dirty="0">
                <a:solidFill>
                  <a:schemeClr val="accent2">
                    <a:lumMod val="50000"/>
                  </a:schemeClr>
                </a:solidFill>
              </a:rPr>
              <a:t> وقت </a:t>
            </a:r>
            <a:r>
              <a:rPr lang="ar-EG" b="1" dirty="0" err="1">
                <a:solidFill>
                  <a:schemeClr val="accent2">
                    <a:lumMod val="50000"/>
                  </a:schemeClr>
                </a:solidFill>
              </a:rPr>
              <a:t>وأى</a:t>
            </a:r>
            <a:r>
              <a:rPr lang="ar-EG" b="1" dirty="0">
                <a:solidFill>
                  <a:schemeClr val="accent2">
                    <a:lumMod val="50000"/>
                  </a:schemeClr>
                </a:solidFill>
              </a:rPr>
              <a:t> مكان داخل المنزل. </a:t>
            </a:r>
            <a:endParaRPr lang="en-US" b="1" dirty="0">
              <a:solidFill>
                <a:schemeClr val="accent2">
                  <a:lumMod val="50000"/>
                </a:schemeClr>
              </a:solidFill>
            </a:endParaRPr>
          </a:p>
          <a:p>
            <a:endParaRPr lang="ar-EG"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EG" b="1" u="sng" dirty="0" smtClean="0">
                <a:solidFill>
                  <a:schemeClr val="accent2">
                    <a:lumMod val="50000"/>
                  </a:schemeClr>
                </a:solidFill>
              </a:rPr>
              <a:t>طرق الوقاية منها </a:t>
            </a:r>
            <a:r>
              <a:rPr lang="en-US" dirty="0" smtClean="0"/>
              <a:t/>
            </a:r>
            <a:br>
              <a:rPr lang="en-US" dirty="0" smtClean="0"/>
            </a:br>
            <a:endParaRPr lang="ar-EG" dirty="0"/>
          </a:p>
        </p:txBody>
      </p:sp>
      <p:sp>
        <p:nvSpPr>
          <p:cNvPr id="3" name="Content Placeholder 2"/>
          <p:cNvSpPr>
            <a:spLocks noGrp="1"/>
          </p:cNvSpPr>
          <p:nvPr>
            <p:ph idx="1"/>
          </p:nvPr>
        </p:nvSpPr>
        <p:spPr>
          <a:xfrm>
            <a:off x="457200" y="1071546"/>
            <a:ext cx="8229600" cy="5054617"/>
          </a:xfrm>
        </p:spPr>
        <p:txBody>
          <a:bodyPr>
            <a:normAutofit fontScale="55000" lnSpcReduction="20000"/>
          </a:bodyPr>
          <a:lstStyle/>
          <a:p>
            <a:pPr lvl="0" algn="just"/>
            <a:r>
              <a:rPr lang="ar-EG" sz="4400" b="1" dirty="0" smtClean="0">
                <a:solidFill>
                  <a:schemeClr val="accent2">
                    <a:lumMod val="50000"/>
                  </a:schemeClr>
                </a:solidFill>
              </a:rPr>
              <a:t>الحفاظ </a:t>
            </a:r>
            <a:r>
              <a:rPr lang="ar-EG" sz="4400" b="1" dirty="0">
                <a:solidFill>
                  <a:schemeClr val="accent2">
                    <a:lumMod val="50000"/>
                  </a:schemeClr>
                </a:solidFill>
              </a:rPr>
              <a:t>على إغلاق الأبواب المؤدية للشرفات والحرص ألا تكون هذه الشرفات منخفضة كذلك يجب عدم ترك فراغات تزيد عن 10 </a:t>
            </a:r>
            <a:r>
              <a:rPr lang="ar-EG" sz="4400" b="1" dirty="0" err="1">
                <a:solidFill>
                  <a:schemeClr val="accent2">
                    <a:lumMod val="50000"/>
                  </a:schemeClr>
                </a:solidFill>
              </a:rPr>
              <a:t>سنتيميترات</a:t>
            </a:r>
            <a:r>
              <a:rPr lang="ar-EG" sz="4400" b="1" dirty="0">
                <a:solidFill>
                  <a:schemeClr val="accent2">
                    <a:lumMod val="50000"/>
                  </a:schemeClr>
                </a:solidFill>
              </a:rPr>
              <a:t> بين أجزاء هذه الحواجز .</a:t>
            </a:r>
            <a:endParaRPr lang="en-US" sz="4400" dirty="0">
              <a:solidFill>
                <a:schemeClr val="accent2">
                  <a:lumMod val="50000"/>
                </a:schemeClr>
              </a:solidFill>
            </a:endParaRPr>
          </a:p>
          <a:p>
            <a:pPr lvl="0" algn="just"/>
            <a:r>
              <a:rPr lang="ar-EG" sz="4400" b="1" dirty="0">
                <a:solidFill>
                  <a:schemeClr val="accent2">
                    <a:lumMod val="50000"/>
                  </a:schemeClr>
                </a:solidFill>
              </a:rPr>
              <a:t>لا </a:t>
            </a:r>
            <a:r>
              <a:rPr lang="ar-EG" sz="4400" b="1" dirty="0" err="1">
                <a:solidFill>
                  <a:schemeClr val="accent2">
                    <a:lumMod val="50000"/>
                  </a:schemeClr>
                </a:solidFill>
              </a:rPr>
              <a:t>ينبغى</a:t>
            </a:r>
            <a:r>
              <a:rPr lang="ar-EG" sz="4400" b="1" dirty="0">
                <a:solidFill>
                  <a:schemeClr val="accent2">
                    <a:lumMod val="50000"/>
                  </a:schemeClr>
                </a:solidFill>
              </a:rPr>
              <a:t> ترك الأطفال يذهبون للرد على التليفون أو لفتح الباب بأنفسهم لأن ذلك قد يؤدى لاحتمال وقوع حادث سقوط خاصة أن صوت الجرس يكون مؤثراً ملفتا للنظر بالنسبة للطفل مما </a:t>
            </a:r>
            <a:r>
              <a:rPr lang="ar-EG" sz="4400" b="1" dirty="0" err="1">
                <a:solidFill>
                  <a:schemeClr val="accent2">
                    <a:lumMod val="50000"/>
                  </a:schemeClr>
                </a:solidFill>
              </a:rPr>
              <a:t>يدفعة</a:t>
            </a:r>
            <a:r>
              <a:rPr lang="ar-EG" sz="4400" b="1" dirty="0">
                <a:solidFill>
                  <a:schemeClr val="accent2">
                    <a:lumMod val="50000"/>
                  </a:schemeClr>
                </a:solidFill>
              </a:rPr>
              <a:t> للاستجابة سريعاً فيكون رد فعله حاداً إذ يجرى بدون مراعاة لما حوله مما يعرضه للسقوط بنسبة كبيرة .</a:t>
            </a:r>
            <a:endParaRPr lang="en-US" sz="4400" dirty="0">
              <a:solidFill>
                <a:schemeClr val="accent2">
                  <a:lumMod val="50000"/>
                </a:schemeClr>
              </a:solidFill>
            </a:endParaRPr>
          </a:p>
          <a:p>
            <a:pPr lvl="0" algn="just"/>
            <a:r>
              <a:rPr lang="ar-EG" sz="4400" b="1" dirty="0">
                <a:solidFill>
                  <a:schemeClr val="accent2">
                    <a:lumMod val="50000"/>
                  </a:schemeClr>
                </a:solidFill>
              </a:rPr>
              <a:t>يراعى عدم وضع الأثاث </a:t>
            </a:r>
            <a:r>
              <a:rPr lang="ar-EG" sz="4400" b="1" dirty="0" err="1">
                <a:solidFill>
                  <a:schemeClr val="accent2">
                    <a:lumMod val="50000"/>
                  </a:schemeClr>
                </a:solidFill>
              </a:rPr>
              <a:t>ذى</a:t>
            </a:r>
            <a:r>
              <a:rPr lang="ar-EG" sz="4400" b="1" dirty="0">
                <a:solidFill>
                  <a:schemeClr val="accent2">
                    <a:lumMod val="50000"/>
                  </a:schemeClr>
                </a:solidFill>
              </a:rPr>
              <a:t> الأطراف الحادة </a:t>
            </a:r>
            <a:r>
              <a:rPr lang="ar-EG" sz="4400" b="1" dirty="0" err="1">
                <a:solidFill>
                  <a:schemeClr val="accent2">
                    <a:lumMod val="50000"/>
                  </a:schemeClr>
                </a:solidFill>
              </a:rPr>
              <a:t>فى</a:t>
            </a:r>
            <a:r>
              <a:rPr lang="ar-EG" sz="4400" b="1" dirty="0">
                <a:solidFill>
                  <a:schemeClr val="accent2">
                    <a:lumMod val="50000"/>
                  </a:schemeClr>
                </a:solidFill>
              </a:rPr>
              <a:t> </a:t>
            </a:r>
            <a:r>
              <a:rPr lang="ar-EG" sz="4400" b="1" dirty="0" err="1">
                <a:solidFill>
                  <a:schemeClr val="accent2">
                    <a:lumMod val="50000"/>
                  </a:schemeClr>
                </a:solidFill>
              </a:rPr>
              <a:t>الممرات</a:t>
            </a:r>
            <a:r>
              <a:rPr lang="ar-EG" sz="4400" b="1" dirty="0">
                <a:solidFill>
                  <a:schemeClr val="accent2">
                    <a:lumMod val="50000"/>
                  </a:schemeClr>
                </a:solidFill>
              </a:rPr>
              <a:t> .</a:t>
            </a:r>
            <a:endParaRPr lang="en-US" sz="4400" dirty="0">
              <a:solidFill>
                <a:schemeClr val="accent2">
                  <a:lumMod val="50000"/>
                </a:schemeClr>
              </a:solidFill>
            </a:endParaRPr>
          </a:p>
          <a:p>
            <a:pPr lvl="0" algn="just"/>
            <a:r>
              <a:rPr lang="ar-EG" sz="4400" b="1" dirty="0">
                <a:solidFill>
                  <a:schemeClr val="accent2">
                    <a:lumMod val="50000"/>
                  </a:schemeClr>
                </a:solidFill>
              </a:rPr>
              <a:t>إذا كانت الأرضية رخامية فيجب مسح وتجفيف السوائل المنسكبة عليها .</a:t>
            </a:r>
            <a:endParaRPr lang="en-US" sz="4400" dirty="0">
              <a:solidFill>
                <a:schemeClr val="accent2">
                  <a:lumMod val="50000"/>
                </a:schemeClr>
              </a:solidFill>
            </a:endParaRPr>
          </a:p>
          <a:p>
            <a:pPr lvl="0" algn="just"/>
            <a:r>
              <a:rPr lang="ar-EG" sz="4400" b="1" dirty="0">
                <a:solidFill>
                  <a:schemeClr val="accent2">
                    <a:lumMod val="50000"/>
                  </a:schemeClr>
                </a:solidFill>
              </a:rPr>
              <a:t>لتجنب السقوط </a:t>
            </a:r>
            <a:r>
              <a:rPr lang="ar-EG" sz="4400" b="1" dirty="0" err="1">
                <a:solidFill>
                  <a:schemeClr val="accent2">
                    <a:lumMod val="50000"/>
                  </a:schemeClr>
                </a:solidFill>
              </a:rPr>
              <a:t>فى</a:t>
            </a:r>
            <a:r>
              <a:rPr lang="ar-EG" sz="4400" b="1" dirty="0">
                <a:solidFill>
                  <a:schemeClr val="accent2">
                    <a:lumMod val="50000"/>
                  </a:schemeClr>
                </a:solidFill>
              </a:rPr>
              <a:t> حوض الحمام ( </a:t>
            </a:r>
            <a:r>
              <a:rPr lang="ar-EG" sz="4400" b="1" dirty="0" err="1">
                <a:solidFill>
                  <a:schemeClr val="accent2">
                    <a:lumMod val="50000"/>
                  </a:schemeClr>
                </a:solidFill>
              </a:rPr>
              <a:t>البانيو</a:t>
            </a:r>
            <a:r>
              <a:rPr lang="ar-EG" sz="4400" b="1" dirty="0">
                <a:solidFill>
                  <a:schemeClr val="accent2">
                    <a:lumMod val="50000"/>
                  </a:schemeClr>
                </a:solidFill>
              </a:rPr>
              <a:t> ) يجب فرشه بالمطاط عند الاستعمال .</a:t>
            </a:r>
            <a:endParaRPr lang="en-US" sz="4400" dirty="0">
              <a:solidFill>
                <a:schemeClr val="accent2">
                  <a:lumMod val="50000"/>
                </a:schemeClr>
              </a:solidFill>
            </a:endParaRPr>
          </a:p>
          <a:p>
            <a:pPr lvl="0" algn="just"/>
            <a:r>
              <a:rPr lang="ar-EG" sz="4400" b="1" dirty="0">
                <a:solidFill>
                  <a:schemeClr val="accent2">
                    <a:lumMod val="50000"/>
                  </a:schemeClr>
                </a:solidFill>
              </a:rPr>
              <a:t>يفضل </a:t>
            </a:r>
            <a:r>
              <a:rPr lang="ar-EG" sz="4400" b="1" dirty="0" err="1">
                <a:solidFill>
                  <a:schemeClr val="accent2">
                    <a:lumMod val="50000"/>
                  </a:schemeClr>
                </a:solidFill>
              </a:rPr>
              <a:t>تركيب</a:t>
            </a:r>
            <a:r>
              <a:rPr lang="ar-EG" sz="4400" b="1" dirty="0">
                <a:solidFill>
                  <a:schemeClr val="accent2">
                    <a:lumMod val="50000"/>
                  </a:schemeClr>
                </a:solidFill>
              </a:rPr>
              <a:t> باب على أول السلم </a:t>
            </a:r>
            <a:r>
              <a:rPr lang="ar-EG" sz="4400" b="1" dirty="0" err="1">
                <a:solidFill>
                  <a:schemeClr val="accent2">
                    <a:lumMod val="50000"/>
                  </a:schemeClr>
                </a:solidFill>
              </a:rPr>
              <a:t>وآخره</a:t>
            </a:r>
            <a:r>
              <a:rPr lang="ar-EG" sz="4400" b="1" dirty="0">
                <a:solidFill>
                  <a:schemeClr val="accent2">
                    <a:lumMod val="50000"/>
                  </a:schemeClr>
                </a:solidFill>
              </a:rPr>
              <a:t> كما لا يجب ترك لعب أو أدوات تنظيف على السلالم لتجنب التعثر بها عند الصعود والنزول . ويفضل فرش درجات السلم ووجود إضاءة كافية (هذه التوصية عن موقع "منتديات </a:t>
            </a:r>
            <a:r>
              <a:rPr lang="ar-EG" sz="4400" b="1" dirty="0" err="1">
                <a:solidFill>
                  <a:schemeClr val="accent2">
                    <a:lumMod val="50000"/>
                  </a:schemeClr>
                </a:solidFill>
              </a:rPr>
              <a:t>خزامى</a:t>
            </a:r>
            <a:r>
              <a:rPr lang="ar-EG" sz="4400" b="1" dirty="0">
                <a:solidFill>
                  <a:schemeClr val="accent2">
                    <a:lumMod val="50000"/>
                  </a:schemeClr>
                </a:solidFill>
              </a:rPr>
              <a:t> نجد" ). </a:t>
            </a:r>
            <a:endParaRPr lang="en-US" sz="4400" dirty="0">
              <a:solidFill>
                <a:schemeClr val="accent2">
                  <a:lumMod val="50000"/>
                </a:schemeClr>
              </a:solidFill>
            </a:endParaRPr>
          </a:p>
          <a:p>
            <a:endParaRPr lang="ar-EG"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EG" b="1" u="sng" dirty="0" smtClean="0">
                <a:solidFill>
                  <a:schemeClr val="accent2">
                    <a:lumMod val="50000"/>
                  </a:schemeClr>
                </a:solidFill>
              </a:rPr>
              <a:t>2 - الحرائق </a:t>
            </a:r>
            <a:r>
              <a:rPr lang="en-US" dirty="0" smtClean="0"/>
              <a:t/>
            </a:r>
            <a:br>
              <a:rPr lang="en-US" dirty="0" smtClean="0"/>
            </a:br>
            <a:endParaRPr lang="ar-EG" dirty="0"/>
          </a:p>
        </p:txBody>
      </p:sp>
      <p:sp>
        <p:nvSpPr>
          <p:cNvPr id="3" name="Content Placeholder 2"/>
          <p:cNvSpPr>
            <a:spLocks noGrp="1"/>
          </p:cNvSpPr>
          <p:nvPr>
            <p:ph idx="1"/>
          </p:nvPr>
        </p:nvSpPr>
        <p:spPr>
          <a:xfrm>
            <a:off x="457200" y="1285860"/>
            <a:ext cx="8229600" cy="4840303"/>
          </a:xfrm>
        </p:spPr>
        <p:txBody>
          <a:bodyPr>
            <a:normAutofit/>
          </a:bodyPr>
          <a:lstStyle/>
          <a:p>
            <a:pPr marL="0" indent="0" algn="just">
              <a:buNone/>
            </a:pPr>
            <a:r>
              <a:rPr lang="ar-EG" sz="3600" b="1" dirty="0" smtClean="0">
                <a:solidFill>
                  <a:schemeClr val="accent2">
                    <a:lumMod val="50000"/>
                  </a:schemeClr>
                </a:solidFill>
              </a:rPr>
              <a:t>تعتبر </a:t>
            </a:r>
            <a:r>
              <a:rPr lang="ar-EG" sz="3600" b="1" dirty="0">
                <a:solidFill>
                  <a:schemeClr val="accent2">
                    <a:lumMod val="50000"/>
                  </a:schemeClr>
                </a:solidFill>
              </a:rPr>
              <a:t>الحرائق من الحوادث الشائعة جداً </a:t>
            </a:r>
            <a:r>
              <a:rPr lang="ar-EG" sz="3600" b="1" dirty="0" err="1">
                <a:solidFill>
                  <a:schemeClr val="accent2">
                    <a:lumMod val="50000"/>
                  </a:schemeClr>
                </a:solidFill>
              </a:rPr>
              <a:t>فى</a:t>
            </a:r>
            <a:r>
              <a:rPr lang="ar-EG" sz="3600" b="1" dirty="0">
                <a:solidFill>
                  <a:schemeClr val="accent2">
                    <a:lumMod val="50000"/>
                  </a:schemeClr>
                </a:solidFill>
              </a:rPr>
              <a:t> داخل المنزل ذلك أنه لا يوجد منزل واحد يخلو من مسببات الحرائق </a:t>
            </a:r>
            <a:r>
              <a:rPr lang="ar-EG" sz="3600" b="1" dirty="0" err="1">
                <a:solidFill>
                  <a:schemeClr val="accent2">
                    <a:lumMod val="50000"/>
                  </a:schemeClr>
                </a:solidFill>
              </a:rPr>
              <a:t>التى</a:t>
            </a:r>
            <a:r>
              <a:rPr lang="ar-EG" sz="3600" b="1" dirty="0">
                <a:solidFill>
                  <a:schemeClr val="accent2">
                    <a:lumMod val="50000"/>
                  </a:schemeClr>
                </a:solidFill>
              </a:rPr>
              <a:t> تأتى </a:t>
            </a:r>
            <a:r>
              <a:rPr lang="ar-EG" sz="3600" b="1" dirty="0" err="1">
                <a:solidFill>
                  <a:schemeClr val="accent2">
                    <a:lumMod val="50000"/>
                  </a:schemeClr>
                </a:solidFill>
              </a:rPr>
              <a:t>فى</a:t>
            </a:r>
            <a:r>
              <a:rPr lang="ar-EG" sz="3600" b="1" dirty="0">
                <a:solidFill>
                  <a:schemeClr val="accent2">
                    <a:lumMod val="50000"/>
                  </a:schemeClr>
                </a:solidFill>
              </a:rPr>
              <a:t> لحظات إلا أن آثارها ربما تمتد لسنوات طوال . ويعتبر المطبخ مكاناً ملائماً جداً لحدوث الحرائق داخل المنزل . وقبل أية </a:t>
            </a:r>
            <a:r>
              <a:rPr lang="ar-EG" sz="3600" b="1" dirty="0" err="1">
                <a:solidFill>
                  <a:schemeClr val="accent2">
                    <a:lumMod val="50000"/>
                  </a:schemeClr>
                </a:solidFill>
              </a:rPr>
              <a:t>احتياطات</a:t>
            </a:r>
            <a:r>
              <a:rPr lang="ar-EG" sz="3600" b="1" dirty="0">
                <a:solidFill>
                  <a:schemeClr val="accent2">
                    <a:lumMod val="50000"/>
                  </a:schemeClr>
                </a:solidFill>
              </a:rPr>
              <a:t> </a:t>
            </a:r>
            <a:r>
              <a:rPr lang="ar-EG" sz="3600" b="1" dirty="0" err="1">
                <a:solidFill>
                  <a:schemeClr val="accent2">
                    <a:lumMod val="50000"/>
                  </a:schemeClr>
                </a:solidFill>
              </a:rPr>
              <a:t>ينبغى</a:t>
            </a:r>
            <a:r>
              <a:rPr lang="ar-EG" sz="3600" b="1" dirty="0">
                <a:solidFill>
                  <a:schemeClr val="accent2">
                    <a:lumMod val="50000"/>
                  </a:schemeClr>
                </a:solidFill>
              </a:rPr>
              <a:t> التأكيد على ضرورة وضع طفاية حريق </a:t>
            </a:r>
            <a:r>
              <a:rPr lang="ar-EG" sz="3600" b="1" dirty="0" err="1">
                <a:solidFill>
                  <a:schemeClr val="accent2">
                    <a:lumMod val="50000"/>
                  </a:schemeClr>
                </a:solidFill>
              </a:rPr>
              <a:t>فى</a:t>
            </a:r>
            <a:r>
              <a:rPr lang="ar-EG" sz="3600" b="1" dirty="0">
                <a:solidFill>
                  <a:schemeClr val="accent2">
                    <a:lumMod val="50000"/>
                  </a:schemeClr>
                </a:solidFill>
              </a:rPr>
              <a:t> مكان واضح قريباً من المطبخ والتدريب على استعمالها والتأكد من صلاحيتها بشكل منتظم . </a:t>
            </a:r>
            <a:endParaRPr lang="en-US" sz="3600" b="1" dirty="0">
              <a:solidFill>
                <a:schemeClr val="accent2">
                  <a:lumMod val="50000"/>
                </a:schemeClr>
              </a:solidFill>
            </a:endParaRPr>
          </a:p>
          <a:p>
            <a:endParaRPr lang="ar-EG"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b="1" u="sng" dirty="0" smtClean="0">
                <a:solidFill>
                  <a:schemeClr val="accent2">
                    <a:lumMod val="50000"/>
                  </a:schemeClr>
                </a:solidFill>
              </a:rPr>
              <a:t>طرق الوقاية منها</a:t>
            </a:r>
            <a:endParaRPr lang="ar-EG" dirty="0"/>
          </a:p>
        </p:txBody>
      </p:sp>
      <p:sp>
        <p:nvSpPr>
          <p:cNvPr id="3" name="Content Placeholder 2"/>
          <p:cNvSpPr>
            <a:spLocks noGrp="1"/>
          </p:cNvSpPr>
          <p:nvPr>
            <p:ph idx="1"/>
          </p:nvPr>
        </p:nvSpPr>
        <p:spPr/>
        <p:txBody>
          <a:bodyPr>
            <a:normAutofit fontScale="92500"/>
          </a:bodyPr>
          <a:lstStyle/>
          <a:p>
            <a:pPr lvl="0" algn="just"/>
            <a:r>
              <a:rPr lang="ar-EG" b="1" dirty="0">
                <a:solidFill>
                  <a:schemeClr val="accent2">
                    <a:lumMod val="50000"/>
                  </a:schemeClr>
                </a:solidFill>
              </a:rPr>
              <a:t>عدم استخدام الماء لإطفاء حرائق الزيت أو الكهرباء . فالزيت لا يختلط بالماء ولهذا فهو يزيد النار اشتعالاً أما الكهرباء فإن الماء إذا استخدم معها فإنه يؤدى إلى انتشار التيار </a:t>
            </a:r>
            <a:r>
              <a:rPr lang="ar-EG" b="1" dirty="0" err="1">
                <a:solidFill>
                  <a:schemeClr val="accent2">
                    <a:lumMod val="50000"/>
                  </a:schemeClr>
                </a:solidFill>
              </a:rPr>
              <a:t>الكهربى</a:t>
            </a:r>
            <a:r>
              <a:rPr lang="ar-EG" b="1" dirty="0">
                <a:solidFill>
                  <a:schemeClr val="accent2">
                    <a:lumMod val="50000"/>
                  </a:schemeClr>
                </a:solidFill>
              </a:rPr>
              <a:t> بصور كبيرة نظراً لأن الماء موصل جيد للكهرباء .</a:t>
            </a:r>
            <a:endParaRPr lang="en-US" b="1" dirty="0">
              <a:solidFill>
                <a:schemeClr val="accent2">
                  <a:lumMod val="50000"/>
                </a:schemeClr>
              </a:solidFill>
            </a:endParaRPr>
          </a:p>
          <a:p>
            <a:pPr lvl="0" algn="just"/>
            <a:r>
              <a:rPr lang="ar-EG" b="1" dirty="0">
                <a:solidFill>
                  <a:schemeClr val="accent2">
                    <a:lumMod val="50000"/>
                  </a:schemeClr>
                </a:solidFill>
              </a:rPr>
              <a:t>عند حدوث حريق ابدأ بإغلاق مصدر الحرارة أو الغاز وكذلك اعمل على الحد من انتشار النار المشتعلة .</a:t>
            </a:r>
            <a:endParaRPr lang="en-US" b="1" dirty="0">
              <a:solidFill>
                <a:schemeClr val="accent2">
                  <a:lumMod val="50000"/>
                </a:schemeClr>
              </a:solidFill>
            </a:endParaRPr>
          </a:p>
          <a:p>
            <a:pPr lvl="0" algn="just"/>
            <a:r>
              <a:rPr lang="ar-EG" b="1" dirty="0">
                <a:solidFill>
                  <a:schemeClr val="accent2">
                    <a:lumMod val="50000"/>
                  </a:schemeClr>
                </a:solidFill>
              </a:rPr>
              <a:t>لتفادى حروق السوائل الساخنة </a:t>
            </a:r>
            <a:r>
              <a:rPr lang="ar-EG" b="1" dirty="0" err="1">
                <a:solidFill>
                  <a:schemeClr val="accent2">
                    <a:lumMod val="50000"/>
                  </a:schemeClr>
                </a:solidFill>
              </a:rPr>
              <a:t>ينبغى</a:t>
            </a:r>
            <a:r>
              <a:rPr lang="ar-EG" b="1" dirty="0">
                <a:solidFill>
                  <a:schemeClr val="accent2">
                    <a:lumMod val="50000"/>
                  </a:schemeClr>
                </a:solidFill>
              </a:rPr>
              <a:t> التنبه عند وضع أوعية على هذه السوائل على النار فلا نجعل مقابض الأوعية ظاهرة باتجاهنا </a:t>
            </a:r>
            <a:r>
              <a:rPr lang="ar-EG" b="1" dirty="0" smtClean="0">
                <a:solidFill>
                  <a:schemeClr val="accent2">
                    <a:lumMod val="50000"/>
                  </a:schemeClr>
                </a:solidFill>
              </a:rPr>
              <a:t>.</a:t>
            </a:r>
            <a:endParaRPr lang="en-US"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lnSpcReduction="10000"/>
          </a:bodyPr>
          <a:lstStyle/>
          <a:p>
            <a:pPr lvl="0" algn="just"/>
            <a:r>
              <a:rPr lang="ar-EG" b="1" dirty="0" smtClean="0">
                <a:solidFill>
                  <a:schemeClr val="accent2">
                    <a:lumMod val="50000"/>
                  </a:schemeClr>
                </a:solidFill>
              </a:rPr>
              <a:t>عدم استخدام عدد من الأدوات </a:t>
            </a:r>
            <a:r>
              <a:rPr lang="ar-EG" b="1" dirty="0" err="1" smtClean="0">
                <a:solidFill>
                  <a:schemeClr val="accent2">
                    <a:lumMod val="50000"/>
                  </a:schemeClr>
                </a:solidFill>
              </a:rPr>
              <a:t>الكهربائية</a:t>
            </a:r>
            <a:r>
              <a:rPr lang="ar-EG" b="1" dirty="0" smtClean="0">
                <a:solidFill>
                  <a:schemeClr val="accent2">
                    <a:lumMod val="50000"/>
                  </a:schemeClr>
                </a:solidFill>
              </a:rPr>
              <a:t> بسلك </a:t>
            </a:r>
            <a:r>
              <a:rPr lang="ar-EG" b="1" dirty="0" err="1" smtClean="0">
                <a:solidFill>
                  <a:schemeClr val="accent2">
                    <a:lumMod val="50000"/>
                  </a:schemeClr>
                </a:solidFill>
              </a:rPr>
              <a:t>كهربائى</a:t>
            </a:r>
            <a:r>
              <a:rPr lang="ar-EG" b="1" dirty="0" smtClean="0">
                <a:solidFill>
                  <a:schemeClr val="accent2">
                    <a:lumMod val="50000"/>
                  </a:schemeClr>
                </a:solidFill>
              </a:rPr>
              <a:t> واحد لأن هذا قد يتسبب </a:t>
            </a:r>
            <a:r>
              <a:rPr lang="ar-EG" b="1" dirty="0" err="1" smtClean="0">
                <a:solidFill>
                  <a:schemeClr val="accent2">
                    <a:lumMod val="50000"/>
                  </a:schemeClr>
                </a:solidFill>
              </a:rPr>
              <a:t>فى</a:t>
            </a:r>
            <a:r>
              <a:rPr lang="ar-EG" b="1" dirty="0" smtClean="0">
                <a:solidFill>
                  <a:schemeClr val="accent2">
                    <a:lumMod val="50000"/>
                  </a:schemeClr>
                </a:solidFill>
              </a:rPr>
              <a:t> حدوث حريق .</a:t>
            </a:r>
            <a:endParaRPr lang="en-US" b="1" dirty="0" smtClean="0">
              <a:solidFill>
                <a:schemeClr val="accent2">
                  <a:lumMod val="50000"/>
                </a:schemeClr>
              </a:solidFill>
            </a:endParaRPr>
          </a:p>
          <a:p>
            <a:pPr lvl="0" algn="just"/>
            <a:r>
              <a:rPr lang="ar-EG" b="1" dirty="0" smtClean="0">
                <a:solidFill>
                  <a:schemeClr val="accent2">
                    <a:lumMod val="50000"/>
                  </a:schemeClr>
                </a:solidFill>
              </a:rPr>
              <a:t>من المحتمل أن تكون مياه الخزان الموضوع على سطح المبنى ساخنة جداً خلال الصيف لذا يجب التأكد من درجة حرارة الماء قبل </a:t>
            </a:r>
            <a:r>
              <a:rPr lang="ar-EG" b="1" dirty="0" err="1" smtClean="0">
                <a:solidFill>
                  <a:schemeClr val="accent2">
                    <a:lumMod val="50000"/>
                  </a:schemeClr>
                </a:solidFill>
              </a:rPr>
              <a:t>الإستخدام</a:t>
            </a:r>
            <a:r>
              <a:rPr lang="ar-EG" b="1" dirty="0" smtClean="0">
                <a:solidFill>
                  <a:schemeClr val="accent2">
                    <a:lumMod val="50000"/>
                  </a:schemeClr>
                </a:solidFill>
              </a:rPr>
              <a:t> .</a:t>
            </a:r>
            <a:endParaRPr lang="en-US" b="1" dirty="0" smtClean="0">
              <a:solidFill>
                <a:schemeClr val="accent2">
                  <a:lumMod val="50000"/>
                </a:schemeClr>
              </a:solidFill>
            </a:endParaRPr>
          </a:p>
          <a:p>
            <a:pPr lvl="0" algn="just"/>
            <a:r>
              <a:rPr lang="ar-EG" b="1" dirty="0" err="1" smtClean="0">
                <a:solidFill>
                  <a:schemeClr val="accent2">
                    <a:lumMod val="50000"/>
                  </a:schemeClr>
                </a:solidFill>
              </a:rPr>
              <a:t>فى</a:t>
            </a:r>
            <a:r>
              <a:rPr lang="ar-EG" b="1" dirty="0" smtClean="0">
                <a:solidFill>
                  <a:schemeClr val="accent2">
                    <a:lumMod val="50000"/>
                  </a:schemeClr>
                </a:solidFill>
              </a:rPr>
              <a:t> حالة حدوث حريق يكون الهدف الأول هو البقاء على قيد الحياة ومساعدة الآخرين على ذلك لهذا يجب عدم تعريض الحياة للخطر لإنقاذ أية ممتلكات مهما كانت. </a:t>
            </a:r>
          </a:p>
          <a:p>
            <a:pPr algn="just"/>
            <a:r>
              <a:rPr lang="ar-EG" b="1" dirty="0" smtClean="0">
                <a:solidFill>
                  <a:schemeClr val="accent2">
                    <a:lumMod val="50000"/>
                  </a:schemeClr>
                </a:solidFill>
              </a:rPr>
              <a:t>تجنباً لحوادث الحريق </a:t>
            </a:r>
            <a:r>
              <a:rPr lang="ar-EG" b="1" dirty="0" err="1" smtClean="0">
                <a:solidFill>
                  <a:schemeClr val="accent2">
                    <a:lumMod val="50000"/>
                  </a:schemeClr>
                </a:solidFill>
              </a:rPr>
              <a:t>فى</a:t>
            </a:r>
            <a:r>
              <a:rPr lang="ar-EG" b="1" dirty="0" smtClean="0">
                <a:solidFill>
                  <a:schemeClr val="accent2">
                    <a:lumMod val="50000"/>
                  </a:schemeClr>
                </a:solidFill>
              </a:rPr>
              <a:t> المطبخ يفضل التأكد أن موقد الغاز بحالة جيدة وليس به تسرب والتأكد من إغلاقه جيداً بعد الاستخدام .</a:t>
            </a:r>
            <a:endParaRPr lang="en-US" b="1" dirty="0" smtClean="0">
              <a:solidFill>
                <a:schemeClr val="accent2">
                  <a:lumMod val="50000"/>
                </a:schemeClr>
              </a:solidFill>
            </a:endParaRPr>
          </a:p>
          <a:p>
            <a:pPr lvl="0"/>
            <a:endParaRPr lang="en-US" dirty="0" smtClean="0"/>
          </a:p>
          <a:p>
            <a:endParaRPr lang="ar-EG" dirty="0" smtClean="0"/>
          </a:p>
          <a:p>
            <a:endParaRPr lang="ar-EG"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EG" b="1" u="sng" dirty="0" smtClean="0">
                <a:solidFill>
                  <a:schemeClr val="accent2">
                    <a:lumMod val="50000"/>
                  </a:schemeClr>
                </a:solidFill>
              </a:rPr>
              <a:t>3 - الصعق بالكهرباء </a:t>
            </a:r>
            <a:r>
              <a:rPr lang="en-US" dirty="0" smtClean="0"/>
              <a:t/>
            </a:r>
            <a:br>
              <a:rPr lang="en-US" dirty="0" smtClean="0"/>
            </a:br>
            <a:endParaRPr lang="ar-EG" dirty="0"/>
          </a:p>
        </p:txBody>
      </p:sp>
      <p:sp>
        <p:nvSpPr>
          <p:cNvPr id="3" name="Content Placeholder 2"/>
          <p:cNvSpPr>
            <a:spLocks noGrp="1"/>
          </p:cNvSpPr>
          <p:nvPr>
            <p:ph idx="1"/>
          </p:nvPr>
        </p:nvSpPr>
        <p:spPr>
          <a:xfrm>
            <a:off x="457200" y="1214422"/>
            <a:ext cx="8229600" cy="4911741"/>
          </a:xfrm>
        </p:spPr>
        <p:txBody>
          <a:bodyPr>
            <a:normAutofit fontScale="85000" lnSpcReduction="20000"/>
          </a:bodyPr>
          <a:lstStyle/>
          <a:p>
            <a:pPr indent="22225" algn="just">
              <a:buNone/>
              <a:tabLst>
                <a:tab pos="0" algn="l"/>
              </a:tabLst>
            </a:pPr>
            <a:r>
              <a:rPr lang="ar-EG" b="1" dirty="0" smtClean="0">
                <a:solidFill>
                  <a:schemeClr val="accent2">
                    <a:lumMod val="50000"/>
                  </a:schemeClr>
                </a:solidFill>
              </a:rPr>
              <a:t>نظراً </a:t>
            </a:r>
            <a:r>
              <a:rPr lang="ar-EG" b="1" dirty="0">
                <a:solidFill>
                  <a:schemeClr val="accent2">
                    <a:lumMod val="50000"/>
                  </a:schemeClr>
                </a:solidFill>
              </a:rPr>
              <a:t>لمتطلبات المدنية الحديثة فإن كل المنازل أصبح بها كهرباء يعتمد عليها </a:t>
            </a:r>
            <a:r>
              <a:rPr lang="ar-EG" b="1" dirty="0" err="1">
                <a:solidFill>
                  <a:schemeClr val="accent2">
                    <a:lumMod val="50000"/>
                  </a:schemeClr>
                </a:solidFill>
              </a:rPr>
              <a:t>فى</a:t>
            </a:r>
            <a:r>
              <a:rPr lang="ar-EG" b="1" dirty="0">
                <a:solidFill>
                  <a:schemeClr val="accent2">
                    <a:lumMod val="50000"/>
                  </a:schemeClr>
                </a:solidFill>
              </a:rPr>
              <a:t> الإنارة وفى تشغيل الأجهزة </a:t>
            </a:r>
            <a:r>
              <a:rPr lang="ar-EG" b="1" dirty="0" err="1">
                <a:solidFill>
                  <a:schemeClr val="accent2">
                    <a:lumMod val="50000"/>
                  </a:schemeClr>
                </a:solidFill>
              </a:rPr>
              <a:t>التى</a:t>
            </a:r>
            <a:r>
              <a:rPr lang="ar-EG" b="1" dirty="0">
                <a:solidFill>
                  <a:schemeClr val="accent2">
                    <a:lumMod val="50000"/>
                  </a:schemeClr>
                </a:solidFill>
              </a:rPr>
              <a:t> لا غنى عنها </a:t>
            </a:r>
            <a:r>
              <a:rPr lang="ar-EG" b="1" dirty="0" err="1">
                <a:solidFill>
                  <a:schemeClr val="accent2">
                    <a:lumMod val="50000"/>
                  </a:schemeClr>
                </a:solidFill>
              </a:rPr>
              <a:t>لأى</a:t>
            </a:r>
            <a:r>
              <a:rPr lang="ar-EG" b="1" dirty="0">
                <a:solidFill>
                  <a:schemeClr val="accent2">
                    <a:lumMod val="50000"/>
                  </a:schemeClr>
                </a:solidFill>
              </a:rPr>
              <a:t> أسرة لهذا تحتل حوادث الصعق بالكهرباء نسبة كبيرة من حوادث المنزل خاصة أن الصعق غالباً ما تكون نتائجه مأساوية إذ يتسبب </a:t>
            </a:r>
            <a:r>
              <a:rPr lang="ar-EG" b="1" dirty="0" err="1">
                <a:solidFill>
                  <a:schemeClr val="accent2">
                    <a:lumMod val="50000"/>
                  </a:schemeClr>
                </a:solidFill>
              </a:rPr>
              <a:t>فى</a:t>
            </a:r>
            <a:r>
              <a:rPr lang="ar-EG" b="1" dirty="0">
                <a:solidFill>
                  <a:schemeClr val="accent2">
                    <a:lumMod val="50000"/>
                  </a:schemeClr>
                </a:solidFill>
              </a:rPr>
              <a:t> خسائر مباشرة </a:t>
            </a:r>
            <a:r>
              <a:rPr lang="ar-EG" b="1" dirty="0" err="1">
                <a:solidFill>
                  <a:schemeClr val="accent2">
                    <a:lumMod val="50000"/>
                  </a:schemeClr>
                </a:solidFill>
              </a:rPr>
              <a:t>للارواح</a:t>
            </a:r>
            <a:r>
              <a:rPr lang="ar-EG" b="1" dirty="0">
                <a:solidFill>
                  <a:schemeClr val="accent2">
                    <a:lumMod val="50000"/>
                  </a:schemeClr>
                </a:solidFill>
              </a:rPr>
              <a:t> إضافة إلى تزايد إمكانية حدوث حريق ناتج عن الماس </a:t>
            </a:r>
            <a:r>
              <a:rPr lang="ar-EG" b="1" dirty="0" err="1">
                <a:solidFill>
                  <a:schemeClr val="accent2">
                    <a:lumMod val="50000"/>
                  </a:schemeClr>
                </a:solidFill>
              </a:rPr>
              <a:t>الكهربائى</a:t>
            </a:r>
            <a:r>
              <a:rPr lang="ar-EG" b="1" dirty="0">
                <a:solidFill>
                  <a:schemeClr val="accent2">
                    <a:lumMod val="50000"/>
                  </a:schemeClr>
                </a:solidFill>
              </a:rPr>
              <a:t> . </a:t>
            </a:r>
            <a:endParaRPr lang="en-US" b="1" dirty="0">
              <a:solidFill>
                <a:schemeClr val="accent2">
                  <a:lumMod val="50000"/>
                </a:schemeClr>
              </a:solidFill>
            </a:endParaRPr>
          </a:p>
          <a:p>
            <a:pPr algn="just">
              <a:buNone/>
            </a:pPr>
            <a:r>
              <a:rPr lang="ar-EG" b="1" dirty="0" smtClean="0">
                <a:solidFill>
                  <a:schemeClr val="accent2">
                    <a:lumMod val="50000"/>
                  </a:schemeClr>
                </a:solidFill>
              </a:rPr>
              <a:t>ولتجنب </a:t>
            </a:r>
            <a:r>
              <a:rPr lang="ar-EG" b="1" dirty="0">
                <a:solidFill>
                  <a:schemeClr val="accent2">
                    <a:lumMod val="50000"/>
                  </a:schemeClr>
                </a:solidFill>
              </a:rPr>
              <a:t>حوادث المنزل الناتجة عن الصعق </a:t>
            </a:r>
            <a:r>
              <a:rPr lang="ar-EG" b="1" dirty="0" err="1">
                <a:solidFill>
                  <a:schemeClr val="accent2">
                    <a:lumMod val="50000"/>
                  </a:schemeClr>
                </a:solidFill>
              </a:rPr>
              <a:t>الكهربائى</a:t>
            </a:r>
            <a:r>
              <a:rPr lang="ar-EG" b="1" dirty="0">
                <a:solidFill>
                  <a:schemeClr val="accent2">
                    <a:lumMod val="50000"/>
                  </a:schemeClr>
                </a:solidFill>
              </a:rPr>
              <a:t> يجب إتباع </a:t>
            </a:r>
            <a:r>
              <a:rPr lang="ar-EG" b="1" dirty="0" err="1">
                <a:solidFill>
                  <a:schemeClr val="accent2">
                    <a:lumMod val="50000"/>
                  </a:schemeClr>
                </a:solidFill>
              </a:rPr>
              <a:t>التالى</a:t>
            </a:r>
            <a:r>
              <a:rPr lang="ar-EG" b="1" dirty="0">
                <a:solidFill>
                  <a:schemeClr val="accent2">
                    <a:lumMod val="50000"/>
                  </a:schemeClr>
                </a:solidFill>
              </a:rPr>
              <a:t> :</a:t>
            </a:r>
            <a:endParaRPr lang="en-US" b="1" dirty="0">
              <a:solidFill>
                <a:schemeClr val="accent2">
                  <a:lumMod val="50000"/>
                </a:schemeClr>
              </a:solidFill>
            </a:endParaRPr>
          </a:p>
          <a:p>
            <a:pPr lvl="0" algn="just"/>
            <a:r>
              <a:rPr lang="ar-EG" b="1" dirty="0">
                <a:solidFill>
                  <a:schemeClr val="accent2">
                    <a:lumMod val="50000"/>
                  </a:schemeClr>
                </a:solidFill>
              </a:rPr>
              <a:t>عدم ترك الأسلاك </a:t>
            </a:r>
            <a:r>
              <a:rPr lang="ar-EG" b="1" dirty="0" err="1">
                <a:solidFill>
                  <a:schemeClr val="accent2">
                    <a:lumMod val="50000"/>
                  </a:schemeClr>
                </a:solidFill>
              </a:rPr>
              <a:t>الكهربائية</a:t>
            </a:r>
            <a:r>
              <a:rPr lang="ar-EG" b="1" dirty="0">
                <a:solidFill>
                  <a:schemeClr val="accent2">
                    <a:lumMod val="50000"/>
                  </a:schemeClr>
                </a:solidFill>
              </a:rPr>
              <a:t> </a:t>
            </a:r>
            <a:r>
              <a:rPr lang="ar-EG" b="1" dirty="0" err="1">
                <a:solidFill>
                  <a:schemeClr val="accent2">
                    <a:lumMod val="50000"/>
                  </a:schemeClr>
                </a:solidFill>
              </a:rPr>
              <a:t>والفيش</a:t>
            </a:r>
            <a:r>
              <a:rPr lang="ar-EG" b="1" dirty="0">
                <a:solidFill>
                  <a:schemeClr val="accent2">
                    <a:lumMod val="50000"/>
                  </a:schemeClr>
                </a:solidFill>
              </a:rPr>
              <a:t> ملقاة على الأرض .</a:t>
            </a:r>
            <a:endParaRPr lang="en-US" b="1" dirty="0">
              <a:solidFill>
                <a:schemeClr val="accent2">
                  <a:lumMod val="50000"/>
                </a:schemeClr>
              </a:solidFill>
            </a:endParaRPr>
          </a:p>
          <a:p>
            <a:pPr lvl="0" algn="just"/>
            <a:r>
              <a:rPr lang="ar-EG" b="1" dirty="0">
                <a:solidFill>
                  <a:schemeClr val="accent2">
                    <a:lumMod val="50000"/>
                  </a:schemeClr>
                </a:solidFill>
              </a:rPr>
              <a:t>تغطية </a:t>
            </a:r>
            <a:r>
              <a:rPr lang="ar-EG" b="1" dirty="0" err="1">
                <a:solidFill>
                  <a:schemeClr val="accent2">
                    <a:lumMod val="50000"/>
                  </a:schemeClr>
                </a:solidFill>
              </a:rPr>
              <a:t>الفيش</a:t>
            </a:r>
            <a:r>
              <a:rPr lang="ar-EG" b="1" dirty="0">
                <a:solidFill>
                  <a:schemeClr val="accent2">
                    <a:lumMod val="50000"/>
                  </a:schemeClr>
                </a:solidFill>
              </a:rPr>
              <a:t> </a:t>
            </a:r>
            <a:r>
              <a:rPr lang="ar-EG" b="1" dirty="0" err="1">
                <a:solidFill>
                  <a:schemeClr val="accent2">
                    <a:lumMod val="50000"/>
                  </a:schemeClr>
                </a:solidFill>
              </a:rPr>
              <a:t>الكهربائية</a:t>
            </a:r>
            <a:r>
              <a:rPr lang="ar-EG" b="1" dirty="0">
                <a:solidFill>
                  <a:schemeClr val="accent2">
                    <a:lumMod val="50000"/>
                  </a:schemeClr>
                </a:solidFill>
              </a:rPr>
              <a:t> لمنع الأطفال من لمسها أو إدخال أشياء فيها .</a:t>
            </a:r>
            <a:endParaRPr lang="en-US" b="1" dirty="0">
              <a:solidFill>
                <a:schemeClr val="accent2">
                  <a:lumMod val="50000"/>
                </a:schemeClr>
              </a:solidFill>
            </a:endParaRPr>
          </a:p>
          <a:p>
            <a:pPr lvl="0" algn="just"/>
            <a:r>
              <a:rPr lang="ar-EG" b="1" dirty="0">
                <a:solidFill>
                  <a:schemeClr val="accent2">
                    <a:lumMod val="50000"/>
                  </a:schemeClr>
                </a:solidFill>
              </a:rPr>
              <a:t>تغير الأسلاك القديمة بأخرى جديدة لتجنب التمزق </a:t>
            </a:r>
            <a:r>
              <a:rPr lang="ar-EG" b="1" dirty="0" err="1">
                <a:solidFill>
                  <a:schemeClr val="accent2">
                    <a:lumMod val="50000"/>
                  </a:schemeClr>
                </a:solidFill>
              </a:rPr>
              <a:t>الذى</a:t>
            </a:r>
            <a:r>
              <a:rPr lang="ar-EG" b="1" dirty="0">
                <a:solidFill>
                  <a:schemeClr val="accent2">
                    <a:lumMod val="50000"/>
                  </a:schemeClr>
                </a:solidFill>
              </a:rPr>
              <a:t> قد يحدث </a:t>
            </a:r>
            <a:r>
              <a:rPr lang="ar-EG" b="1" dirty="0" err="1">
                <a:solidFill>
                  <a:schemeClr val="accent2">
                    <a:lumMod val="50000"/>
                  </a:schemeClr>
                </a:solidFill>
              </a:rPr>
              <a:t>فى</a:t>
            </a:r>
            <a:r>
              <a:rPr lang="ar-EG" b="1" dirty="0">
                <a:solidFill>
                  <a:schemeClr val="accent2">
                    <a:lumMod val="50000"/>
                  </a:schemeClr>
                </a:solidFill>
              </a:rPr>
              <a:t> الأسلاك .</a:t>
            </a:r>
            <a:endParaRPr lang="en-US" b="1" dirty="0">
              <a:solidFill>
                <a:schemeClr val="accent2">
                  <a:lumMod val="50000"/>
                </a:schemeClr>
              </a:solidFill>
            </a:endParaRPr>
          </a:p>
          <a:p>
            <a:pPr lvl="0" algn="just"/>
            <a:r>
              <a:rPr lang="ar-EG" b="1" dirty="0">
                <a:solidFill>
                  <a:schemeClr val="accent2">
                    <a:lumMod val="50000"/>
                  </a:schemeClr>
                </a:solidFill>
              </a:rPr>
              <a:t>عدم استخدام مجفف الشعر </a:t>
            </a:r>
            <a:r>
              <a:rPr lang="ar-EG" b="1" dirty="0" err="1">
                <a:solidFill>
                  <a:schemeClr val="accent2">
                    <a:lumMod val="50000"/>
                  </a:schemeClr>
                </a:solidFill>
              </a:rPr>
              <a:t>الكهربائى</a:t>
            </a:r>
            <a:r>
              <a:rPr lang="ar-EG" b="1" dirty="0">
                <a:solidFill>
                  <a:schemeClr val="accent2">
                    <a:lumMod val="50000"/>
                  </a:schemeClr>
                </a:solidFill>
              </a:rPr>
              <a:t> أثناء </a:t>
            </a:r>
            <a:r>
              <a:rPr lang="ar-EG" b="1" dirty="0" err="1">
                <a:solidFill>
                  <a:schemeClr val="accent2">
                    <a:lumMod val="50000"/>
                  </a:schemeClr>
                </a:solidFill>
              </a:rPr>
              <a:t>الإستحمام</a:t>
            </a:r>
            <a:r>
              <a:rPr lang="ar-EG" b="1" dirty="0">
                <a:solidFill>
                  <a:schemeClr val="accent2">
                    <a:lumMod val="50000"/>
                  </a:schemeClr>
                </a:solidFill>
              </a:rPr>
              <a:t> . </a:t>
            </a:r>
            <a:endParaRPr lang="en-US" b="1" dirty="0">
              <a:solidFill>
                <a:schemeClr val="accent2">
                  <a:lumMod val="50000"/>
                </a:schemeClr>
              </a:solidFill>
            </a:endParaRPr>
          </a:p>
          <a:p>
            <a:pPr algn="just"/>
            <a:endParaRPr lang="ar-EG"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46"/>
          </a:xfrm>
        </p:spPr>
        <p:txBody>
          <a:bodyPr>
            <a:normAutofit fontScale="90000"/>
          </a:bodyPr>
          <a:lstStyle/>
          <a:p>
            <a:r>
              <a:rPr lang="ar-EG" b="1" u="sng" dirty="0" smtClean="0">
                <a:solidFill>
                  <a:schemeClr val="accent2">
                    <a:lumMod val="50000"/>
                  </a:schemeClr>
                </a:solidFill>
              </a:rPr>
              <a:t>4 - ضربة الشمس</a:t>
            </a:r>
            <a:r>
              <a:rPr lang="ar-EG" b="1" u="sng" dirty="0" smtClean="0"/>
              <a:t> </a:t>
            </a:r>
            <a:r>
              <a:rPr lang="en-US" dirty="0" smtClean="0"/>
              <a:t/>
            </a:r>
            <a:br>
              <a:rPr lang="en-US" dirty="0" smtClean="0"/>
            </a:br>
            <a:endParaRPr lang="ar-EG" dirty="0"/>
          </a:p>
        </p:txBody>
      </p:sp>
      <p:sp>
        <p:nvSpPr>
          <p:cNvPr id="3" name="Content Placeholder 2"/>
          <p:cNvSpPr>
            <a:spLocks noGrp="1"/>
          </p:cNvSpPr>
          <p:nvPr>
            <p:ph idx="1"/>
          </p:nvPr>
        </p:nvSpPr>
        <p:spPr>
          <a:xfrm>
            <a:off x="457200" y="1142984"/>
            <a:ext cx="8229600" cy="4983179"/>
          </a:xfrm>
        </p:spPr>
        <p:txBody>
          <a:bodyPr>
            <a:normAutofit fontScale="92500"/>
          </a:bodyPr>
          <a:lstStyle/>
          <a:p>
            <a:pPr indent="22225" algn="just">
              <a:buNone/>
              <a:tabLst>
                <a:tab pos="92075" algn="l"/>
              </a:tabLst>
            </a:pPr>
            <a:r>
              <a:rPr lang="ar-EG" b="1" dirty="0" smtClean="0">
                <a:solidFill>
                  <a:schemeClr val="accent2">
                    <a:lumMod val="50000"/>
                  </a:schemeClr>
                </a:solidFill>
              </a:rPr>
              <a:t>نظراً </a:t>
            </a:r>
            <a:r>
              <a:rPr lang="ar-EG" b="1" dirty="0">
                <a:solidFill>
                  <a:schemeClr val="accent2">
                    <a:lumMod val="50000"/>
                  </a:schemeClr>
                </a:solidFill>
              </a:rPr>
              <a:t>لأن جو مصر يكون  </a:t>
            </a:r>
            <a:r>
              <a:rPr lang="ar-EG" b="1" dirty="0" err="1">
                <a:solidFill>
                  <a:schemeClr val="accent2">
                    <a:lumMod val="50000"/>
                  </a:schemeClr>
                </a:solidFill>
              </a:rPr>
              <a:t>احيانا</a:t>
            </a:r>
            <a:r>
              <a:rPr lang="ar-EG" b="1" dirty="0">
                <a:solidFill>
                  <a:schemeClr val="accent2">
                    <a:lumMod val="50000"/>
                  </a:schemeClr>
                </a:solidFill>
              </a:rPr>
              <a:t> شديد الحرارة يظهر هنا نوع آخر من الحوادث المنزلية متمثلاً </a:t>
            </a:r>
            <a:r>
              <a:rPr lang="ar-EG" b="1" dirty="0" err="1">
                <a:solidFill>
                  <a:schemeClr val="accent2">
                    <a:lumMod val="50000"/>
                  </a:schemeClr>
                </a:solidFill>
              </a:rPr>
              <a:t>فى</a:t>
            </a:r>
            <a:r>
              <a:rPr lang="ar-EG" b="1" dirty="0">
                <a:solidFill>
                  <a:schemeClr val="accent2">
                    <a:lumMod val="50000"/>
                  </a:schemeClr>
                </a:solidFill>
              </a:rPr>
              <a:t> ضربات الحرارة </a:t>
            </a:r>
            <a:r>
              <a:rPr lang="ar-EG" b="1" dirty="0" err="1">
                <a:solidFill>
                  <a:schemeClr val="accent2">
                    <a:lumMod val="50000"/>
                  </a:schemeClr>
                </a:solidFill>
              </a:rPr>
              <a:t>التى</a:t>
            </a:r>
            <a:r>
              <a:rPr lang="ar-EG" b="1" dirty="0">
                <a:solidFill>
                  <a:schemeClr val="accent2">
                    <a:lumMod val="50000"/>
                  </a:schemeClr>
                </a:solidFill>
              </a:rPr>
              <a:t> تنشأ بسبب الارتفاع الشديد </a:t>
            </a:r>
            <a:r>
              <a:rPr lang="ar-EG" b="1" dirty="0" err="1">
                <a:solidFill>
                  <a:schemeClr val="accent2">
                    <a:lumMod val="50000"/>
                  </a:schemeClr>
                </a:solidFill>
              </a:rPr>
              <a:t>فى</a:t>
            </a:r>
            <a:r>
              <a:rPr lang="ar-EG" b="1" dirty="0">
                <a:solidFill>
                  <a:schemeClr val="accent2">
                    <a:lumMod val="50000"/>
                  </a:schemeClr>
                </a:solidFill>
              </a:rPr>
              <a:t> درجة الحرارة إضافة لقوة أشعة الشمس سواء </a:t>
            </a:r>
            <a:r>
              <a:rPr lang="ar-EG" b="1" dirty="0" err="1">
                <a:solidFill>
                  <a:schemeClr val="accent2">
                    <a:lumMod val="50000"/>
                  </a:schemeClr>
                </a:solidFill>
              </a:rPr>
              <a:t>فى</a:t>
            </a:r>
            <a:r>
              <a:rPr lang="ar-EG" b="1" dirty="0">
                <a:solidFill>
                  <a:schemeClr val="accent2">
                    <a:lumMod val="50000"/>
                  </a:schemeClr>
                </a:solidFill>
              </a:rPr>
              <a:t> الشوارع أو داخل المنازل نفسها سواء أكان ذلك عن طريق التعرض المباشر للشمس أو بسبب الحرارة الشديدة </a:t>
            </a:r>
            <a:r>
              <a:rPr lang="ar-EG" b="1" dirty="0" err="1">
                <a:solidFill>
                  <a:schemeClr val="accent2">
                    <a:lumMod val="50000"/>
                  </a:schemeClr>
                </a:solidFill>
              </a:rPr>
              <a:t>التى</a:t>
            </a:r>
            <a:r>
              <a:rPr lang="ar-EG" b="1" dirty="0">
                <a:solidFill>
                  <a:schemeClr val="accent2">
                    <a:lumMod val="50000"/>
                  </a:schemeClr>
                </a:solidFill>
              </a:rPr>
              <a:t> تتسبب بدورها </a:t>
            </a:r>
            <a:r>
              <a:rPr lang="ar-EG" b="1" dirty="0" err="1">
                <a:solidFill>
                  <a:schemeClr val="accent2">
                    <a:lumMod val="50000"/>
                  </a:schemeClr>
                </a:solidFill>
              </a:rPr>
              <a:t>فى</a:t>
            </a:r>
            <a:r>
              <a:rPr lang="ar-EG" b="1" dirty="0">
                <a:solidFill>
                  <a:schemeClr val="accent2">
                    <a:lumMod val="50000"/>
                  </a:schemeClr>
                </a:solidFill>
              </a:rPr>
              <a:t> رفع درجة الحرارة داخل المنزل مما ينتج عنه الإصابة بضربات الشمس . </a:t>
            </a:r>
            <a:endParaRPr lang="en-US" b="1" dirty="0">
              <a:solidFill>
                <a:schemeClr val="accent2">
                  <a:lumMod val="50000"/>
                </a:schemeClr>
              </a:solidFill>
            </a:endParaRPr>
          </a:p>
          <a:p>
            <a:pPr indent="22225" algn="just">
              <a:buNone/>
              <a:tabLst>
                <a:tab pos="92075" algn="l"/>
              </a:tabLst>
            </a:pPr>
            <a:r>
              <a:rPr lang="ar-EG" b="1" dirty="0">
                <a:solidFill>
                  <a:schemeClr val="accent2">
                    <a:lumMod val="50000"/>
                  </a:schemeClr>
                </a:solidFill>
              </a:rPr>
              <a:t>وضربة الشمس </a:t>
            </a:r>
            <a:r>
              <a:rPr lang="ar-EG" b="1" dirty="0" err="1">
                <a:solidFill>
                  <a:schemeClr val="accent2">
                    <a:lumMod val="50000"/>
                  </a:schemeClr>
                </a:solidFill>
              </a:rPr>
              <a:t>هى</a:t>
            </a:r>
            <a:r>
              <a:rPr lang="ar-EG" b="1" dirty="0">
                <a:solidFill>
                  <a:schemeClr val="accent2">
                    <a:lumMod val="50000"/>
                  </a:schemeClr>
                </a:solidFill>
              </a:rPr>
              <a:t> حالة خطيرة تحدث </a:t>
            </a:r>
            <a:r>
              <a:rPr lang="ar-EG" b="1" dirty="0" err="1">
                <a:solidFill>
                  <a:schemeClr val="accent2">
                    <a:lumMod val="50000"/>
                  </a:schemeClr>
                </a:solidFill>
              </a:rPr>
              <a:t>فى</a:t>
            </a:r>
            <a:r>
              <a:rPr lang="ar-EG" b="1" dirty="0">
                <a:solidFill>
                  <a:schemeClr val="accent2">
                    <a:lumMod val="50000"/>
                  </a:schemeClr>
                </a:solidFill>
              </a:rPr>
              <a:t> الأجواء الحارة المشبعة بالرطوبة عندما تكون الريح ساكنة بسبب عدم قدرة الجسم على فقدان الحرارة . </a:t>
            </a:r>
            <a:endParaRPr lang="en-US" b="1" dirty="0">
              <a:solidFill>
                <a:schemeClr val="accent2">
                  <a:lumMod val="50000"/>
                </a:schemeClr>
              </a:solidFill>
            </a:endParaRPr>
          </a:p>
          <a:p>
            <a:endParaRPr lang="ar-EG"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b="1" u="sng" dirty="0" smtClean="0">
                <a:solidFill>
                  <a:schemeClr val="accent2">
                    <a:lumMod val="50000"/>
                  </a:schemeClr>
                </a:solidFill>
              </a:rPr>
              <a:t>أعراض الإصابة بضربة الشمس </a:t>
            </a:r>
            <a:endParaRPr lang="ar-EG" b="1" u="sng" dirty="0">
              <a:solidFill>
                <a:schemeClr val="accent2">
                  <a:lumMod val="50000"/>
                </a:schemeClr>
              </a:solidFill>
            </a:endParaRPr>
          </a:p>
        </p:txBody>
      </p:sp>
      <p:sp>
        <p:nvSpPr>
          <p:cNvPr id="3" name="Content Placeholder 2"/>
          <p:cNvSpPr>
            <a:spLocks noGrp="1"/>
          </p:cNvSpPr>
          <p:nvPr>
            <p:ph idx="1"/>
          </p:nvPr>
        </p:nvSpPr>
        <p:spPr/>
        <p:txBody>
          <a:bodyPr>
            <a:normAutofit fontScale="77500" lnSpcReduction="20000"/>
          </a:bodyPr>
          <a:lstStyle/>
          <a:p>
            <a:pPr lvl="0"/>
            <a:r>
              <a:rPr lang="ar-EG" b="1" dirty="0" smtClean="0">
                <a:solidFill>
                  <a:schemeClr val="accent2">
                    <a:lumMod val="50000"/>
                  </a:schemeClr>
                </a:solidFill>
              </a:rPr>
              <a:t>عدم </a:t>
            </a:r>
            <a:r>
              <a:rPr lang="ar-EG" b="1" dirty="0">
                <a:solidFill>
                  <a:schemeClr val="accent2">
                    <a:lumMod val="50000"/>
                  </a:schemeClr>
                </a:solidFill>
              </a:rPr>
              <a:t>الشعور بالراحة .</a:t>
            </a:r>
            <a:endParaRPr lang="en-US" b="1" dirty="0">
              <a:solidFill>
                <a:schemeClr val="accent2">
                  <a:lumMod val="50000"/>
                </a:schemeClr>
              </a:solidFill>
            </a:endParaRPr>
          </a:p>
          <a:p>
            <a:pPr lvl="0"/>
            <a:r>
              <a:rPr lang="ar-EG" b="1" dirty="0">
                <a:solidFill>
                  <a:schemeClr val="accent2">
                    <a:lumMod val="50000"/>
                  </a:schemeClr>
                </a:solidFill>
              </a:rPr>
              <a:t>توهج البشرة والشعور بحرارة شديدة .</a:t>
            </a:r>
            <a:endParaRPr lang="en-US" b="1" dirty="0">
              <a:solidFill>
                <a:schemeClr val="accent2">
                  <a:lumMod val="50000"/>
                </a:schemeClr>
              </a:solidFill>
            </a:endParaRPr>
          </a:p>
          <a:p>
            <a:pPr lvl="0"/>
            <a:r>
              <a:rPr lang="ar-EG" b="1" dirty="0">
                <a:solidFill>
                  <a:schemeClr val="accent2">
                    <a:lumMod val="50000"/>
                  </a:schemeClr>
                </a:solidFill>
              </a:rPr>
              <a:t>سرعة فقدان </a:t>
            </a:r>
            <a:r>
              <a:rPr lang="ar-EG" b="1" dirty="0" err="1">
                <a:solidFill>
                  <a:schemeClr val="accent2">
                    <a:lumMod val="50000"/>
                  </a:schemeClr>
                </a:solidFill>
              </a:rPr>
              <a:t>الوعى</a:t>
            </a:r>
            <a:r>
              <a:rPr lang="ar-EG" b="1" dirty="0">
                <a:solidFill>
                  <a:schemeClr val="accent2">
                    <a:lumMod val="50000"/>
                  </a:schemeClr>
                </a:solidFill>
              </a:rPr>
              <a:t> والإصابة بدوار وربما صرع .</a:t>
            </a:r>
            <a:endParaRPr lang="en-US" b="1" dirty="0">
              <a:solidFill>
                <a:schemeClr val="accent2">
                  <a:lumMod val="50000"/>
                </a:schemeClr>
              </a:solidFill>
            </a:endParaRPr>
          </a:p>
          <a:p>
            <a:pPr lvl="0"/>
            <a:r>
              <a:rPr lang="ar-EG" b="1" dirty="0">
                <a:solidFill>
                  <a:schemeClr val="accent2">
                    <a:lumMod val="50000"/>
                  </a:schemeClr>
                </a:solidFill>
              </a:rPr>
              <a:t>زيادة النبض وسرعته .</a:t>
            </a:r>
            <a:endParaRPr lang="en-US" b="1" dirty="0">
              <a:solidFill>
                <a:schemeClr val="accent2">
                  <a:lumMod val="50000"/>
                </a:schemeClr>
              </a:solidFill>
            </a:endParaRPr>
          </a:p>
          <a:p>
            <a:pPr lvl="0"/>
            <a:r>
              <a:rPr lang="ar-EG" b="1" dirty="0">
                <a:solidFill>
                  <a:schemeClr val="accent2">
                    <a:lumMod val="50000"/>
                  </a:schemeClr>
                </a:solidFill>
              </a:rPr>
              <a:t>ارتفاع درجة الحرارة إلى أكثر من 40</a:t>
            </a:r>
            <a:r>
              <a:rPr lang="en-US" b="1" dirty="0">
                <a:solidFill>
                  <a:schemeClr val="accent2">
                    <a:lumMod val="50000"/>
                  </a:schemeClr>
                </a:solidFill>
              </a:rPr>
              <a:t>º </a:t>
            </a:r>
            <a:r>
              <a:rPr lang="ar-EG" b="1" dirty="0">
                <a:solidFill>
                  <a:schemeClr val="accent2">
                    <a:lumMod val="50000"/>
                  </a:schemeClr>
                </a:solidFill>
              </a:rPr>
              <a:t>م . </a:t>
            </a:r>
            <a:endParaRPr lang="en-US" b="1" dirty="0">
              <a:solidFill>
                <a:schemeClr val="accent2">
                  <a:lumMod val="50000"/>
                </a:schemeClr>
              </a:solidFill>
            </a:endParaRPr>
          </a:p>
          <a:p>
            <a:pPr lvl="0"/>
            <a:r>
              <a:rPr lang="ar-EG" b="1" dirty="0">
                <a:solidFill>
                  <a:schemeClr val="accent2">
                    <a:lumMod val="50000"/>
                  </a:schemeClr>
                </a:solidFill>
              </a:rPr>
              <a:t>وللتصرف السليم إزاء حالات الإصابة بضربات الشمس يجب إتباع </a:t>
            </a:r>
            <a:r>
              <a:rPr lang="ar-EG" b="1" dirty="0" err="1">
                <a:solidFill>
                  <a:schemeClr val="accent2">
                    <a:lumMod val="50000"/>
                  </a:schemeClr>
                </a:solidFill>
              </a:rPr>
              <a:t>الآتى</a:t>
            </a:r>
            <a:r>
              <a:rPr lang="ar-EG" b="1" dirty="0">
                <a:solidFill>
                  <a:schemeClr val="accent2">
                    <a:lumMod val="50000"/>
                  </a:schemeClr>
                </a:solidFill>
              </a:rPr>
              <a:t> :</a:t>
            </a:r>
            <a:endParaRPr lang="en-US" b="1" dirty="0">
              <a:solidFill>
                <a:schemeClr val="accent2">
                  <a:lumMod val="50000"/>
                </a:schemeClr>
              </a:solidFill>
            </a:endParaRPr>
          </a:p>
          <a:p>
            <a:pPr lvl="0"/>
            <a:r>
              <a:rPr lang="ar-EG" b="1" dirty="0">
                <a:solidFill>
                  <a:schemeClr val="accent2">
                    <a:lumMod val="50000"/>
                  </a:schemeClr>
                </a:solidFill>
              </a:rPr>
              <a:t>يمدد المصاب </a:t>
            </a:r>
            <a:r>
              <a:rPr lang="ar-EG" b="1" dirty="0" err="1">
                <a:solidFill>
                  <a:schemeClr val="accent2">
                    <a:lumMod val="50000"/>
                  </a:schemeClr>
                </a:solidFill>
              </a:rPr>
              <a:t>فى</a:t>
            </a:r>
            <a:r>
              <a:rPr lang="ar-EG" b="1" dirty="0">
                <a:solidFill>
                  <a:schemeClr val="accent2">
                    <a:lumMod val="50000"/>
                  </a:schemeClr>
                </a:solidFill>
              </a:rPr>
              <a:t> مكان بارد مع تخفيف ملابسه .</a:t>
            </a:r>
            <a:endParaRPr lang="en-US" b="1" dirty="0">
              <a:solidFill>
                <a:schemeClr val="accent2">
                  <a:lumMod val="50000"/>
                </a:schemeClr>
              </a:solidFill>
            </a:endParaRPr>
          </a:p>
          <a:p>
            <a:pPr lvl="0"/>
            <a:r>
              <a:rPr lang="ar-EG" b="1" dirty="0">
                <a:solidFill>
                  <a:schemeClr val="accent2">
                    <a:lumMod val="50000"/>
                  </a:schemeClr>
                </a:solidFill>
              </a:rPr>
              <a:t>يرطب جسم المصاب بماء فاتر أو بارد قليلاً .</a:t>
            </a:r>
            <a:endParaRPr lang="en-US" b="1" dirty="0">
              <a:solidFill>
                <a:schemeClr val="accent2">
                  <a:lumMod val="50000"/>
                </a:schemeClr>
              </a:solidFill>
            </a:endParaRPr>
          </a:p>
          <a:p>
            <a:pPr lvl="0"/>
            <a:r>
              <a:rPr lang="ar-EG" b="1" dirty="0">
                <a:solidFill>
                  <a:schemeClr val="accent2">
                    <a:lumMod val="50000"/>
                  </a:schemeClr>
                </a:solidFill>
              </a:rPr>
              <a:t>ترطيب الجو </a:t>
            </a:r>
            <a:r>
              <a:rPr lang="ar-EG" b="1" dirty="0" err="1">
                <a:solidFill>
                  <a:schemeClr val="accent2">
                    <a:lumMod val="50000"/>
                  </a:schemeClr>
                </a:solidFill>
              </a:rPr>
              <a:t>بإستخدام</a:t>
            </a:r>
            <a:r>
              <a:rPr lang="ar-EG" b="1" dirty="0">
                <a:solidFill>
                  <a:schemeClr val="accent2">
                    <a:lumMod val="50000"/>
                  </a:schemeClr>
                </a:solidFill>
              </a:rPr>
              <a:t> مروحة مثلاً .</a:t>
            </a:r>
            <a:endParaRPr lang="en-US" b="1" dirty="0">
              <a:solidFill>
                <a:schemeClr val="accent2">
                  <a:lumMod val="50000"/>
                </a:schemeClr>
              </a:solidFill>
            </a:endParaRPr>
          </a:p>
          <a:p>
            <a:pPr lvl="0"/>
            <a:r>
              <a:rPr lang="ar-EG" b="1" dirty="0">
                <a:solidFill>
                  <a:schemeClr val="accent2">
                    <a:lumMod val="50000"/>
                  </a:schemeClr>
                </a:solidFill>
              </a:rPr>
              <a:t>استدعاء المساعدة الطبية . </a:t>
            </a:r>
            <a:endParaRPr lang="en-US" b="1" dirty="0">
              <a:solidFill>
                <a:schemeClr val="accent2">
                  <a:lumMod val="50000"/>
                </a:schemeClr>
              </a:solidFill>
            </a:endParaRPr>
          </a:p>
          <a:p>
            <a:r>
              <a:rPr lang="ar-EG" b="1" dirty="0">
                <a:solidFill>
                  <a:schemeClr val="accent2">
                    <a:lumMod val="50000"/>
                  </a:schemeClr>
                </a:solidFill>
              </a:rPr>
              <a:t>أما الوقاية من ضربات الشمس فتكون بعدم التعرض المباشر لأشعة الشمس الحارة مع المداومة على شرب الماء . </a:t>
            </a:r>
            <a:endParaRPr lang="en-US" b="1" dirty="0">
              <a:solidFill>
                <a:schemeClr val="accent2">
                  <a:lumMod val="50000"/>
                </a:schemeClr>
              </a:solidFill>
            </a:endParaRPr>
          </a:p>
          <a:p>
            <a:endParaRPr lang="ar-EG"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46"/>
          </a:xfrm>
        </p:spPr>
        <p:txBody>
          <a:bodyPr>
            <a:normAutofit fontScale="90000"/>
          </a:bodyPr>
          <a:lstStyle/>
          <a:p>
            <a:r>
              <a:rPr lang="ar-EG" b="1" u="sng" dirty="0" smtClean="0">
                <a:solidFill>
                  <a:schemeClr val="accent2">
                    <a:lumMod val="50000"/>
                  </a:schemeClr>
                </a:solidFill>
              </a:rPr>
              <a:t>5 - التسمم </a:t>
            </a:r>
            <a:r>
              <a:rPr lang="en-US" dirty="0" smtClean="0"/>
              <a:t/>
            </a:r>
            <a:br>
              <a:rPr lang="en-US" dirty="0" smtClean="0"/>
            </a:br>
            <a:endParaRPr lang="ar-EG" dirty="0"/>
          </a:p>
        </p:txBody>
      </p:sp>
      <p:sp>
        <p:nvSpPr>
          <p:cNvPr id="3" name="Content Placeholder 2"/>
          <p:cNvSpPr>
            <a:spLocks noGrp="1"/>
          </p:cNvSpPr>
          <p:nvPr>
            <p:ph idx="1"/>
          </p:nvPr>
        </p:nvSpPr>
        <p:spPr>
          <a:xfrm>
            <a:off x="457200" y="1142984"/>
            <a:ext cx="8229600" cy="4983179"/>
          </a:xfrm>
        </p:spPr>
        <p:txBody>
          <a:bodyPr>
            <a:normAutofit fontScale="92500" lnSpcReduction="20000"/>
          </a:bodyPr>
          <a:lstStyle/>
          <a:p>
            <a:pPr indent="22225">
              <a:buNone/>
            </a:pPr>
            <a:r>
              <a:rPr lang="ar-EG" b="1" dirty="0" smtClean="0">
                <a:solidFill>
                  <a:schemeClr val="accent2">
                    <a:lumMod val="50000"/>
                  </a:schemeClr>
                </a:solidFill>
              </a:rPr>
              <a:t>نظراً </a:t>
            </a:r>
            <a:r>
              <a:rPr lang="ar-EG" b="1" dirty="0">
                <a:solidFill>
                  <a:schemeClr val="accent2">
                    <a:lumMod val="50000"/>
                  </a:schemeClr>
                </a:solidFill>
              </a:rPr>
              <a:t>للتقدم </a:t>
            </a:r>
            <a:r>
              <a:rPr lang="ar-EG" b="1" dirty="0" err="1">
                <a:solidFill>
                  <a:schemeClr val="accent2">
                    <a:lumMod val="50000"/>
                  </a:schemeClr>
                </a:solidFill>
              </a:rPr>
              <a:t>الذى</a:t>
            </a:r>
            <a:r>
              <a:rPr lang="ar-EG" b="1" dirty="0">
                <a:solidFill>
                  <a:schemeClr val="accent2">
                    <a:lumMod val="50000"/>
                  </a:schemeClr>
                </a:solidFill>
              </a:rPr>
              <a:t> نشهده فإنه لا يوجد منزل لا يكون به العديد من السموم على اختلاف صورها ؛ فالأدوية </a:t>
            </a:r>
            <a:r>
              <a:rPr lang="ar-EG" b="1" dirty="0" err="1">
                <a:solidFill>
                  <a:schemeClr val="accent2">
                    <a:lumMod val="50000"/>
                  </a:schemeClr>
                </a:solidFill>
              </a:rPr>
              <a:t>ماهى</a:t>
            </a:r>
            <a:r>
              <a:rPr lang="ar-EG" b="1" dirty="0">
                <a:solidFill>
                  <a:schemeClr val="accent2">
                    <a:lumMod val="50000"/>
                  </a:schemeClr>
                </a:solidFill>
              </a:rPr>
              <a:t> إلا مركبات كيميائية يجب تناولها بقدر معين يؤذى كثيراً إذا ما استخدمت بجرعات غير مناسبة . كما أن هناك سموم نستخدمها كالمبيدات الحشرية والمنظفات . لهذا كانت من أهم أسباب الحوادث المنزلية وغالباً ما تكون هذه السموم </a:t>
            </a:r>
            <a:r>
              <a:rPr lang="ar-EG" b="1" dirty="0" err="1">
                <a:solidFill>
                  <a:schemeClr val="accent2">
                    <a:lumMod val="50000"/>
                  </a:schemeClr>
                </a:solidFill>
              </a:rPr>
              <a:t>فى</a:t>
            </a:r>
            <a:r>
              <a:rPr lang="ar-EG" b="1" dirty="0">
                <a:solidFill>
                  <a:schemeClr val="accent2">
                    <a:lumMod val="50000"/>
                  </a:schemeClr>
                </a:solidFill>
              </a:rPr>
              <a:t> متناول </a:t>
            </a:r>
            <a:r>
              <a:rPr lang="ar-EG" b="1" dirty="0" err="1">
                <a:solidFill>
                  <a:schemeClr val="accent2">
                    <a:lumMod val="50000"/>
                  </a:schemeClr>
                </a:solidFill>
              </a:rPr>
              <a:t>أيدى</a:t>
            </a:r>
            <a:r>
              <a:rPr lang="ar-EG" b="1" dirty="0">
                <a:solidFill>
                  <a:schemeClr val="accent2">
                    <a:lumMod val="50000"/>
                  </a:schemeClr>
                </a:solidFill>
              </a:rPr>
              <a:t> الأطفال الذين قد يتناولونها بدون إدراك لخطورتها . ولا يقتصر الأمر على الصغار فقط فالكبار أيضاً يكونون عرضة لتسمم عن طريق الكيماويات الموجودة بالمنزل ولكن ذلك يتم غالباً عن طريق الخطأ . </a:t>
            </a:r>
            <a:endParaRPr lang="en-US" b="1" dirty="0">
              <a:solidFill>
                <a:schemeClr val="accent2">
                  <a:lumMod val="50000"/>
                </a:schemeClr>
              </a:solidFill>
            </a:endParaRPr>
          </a:p>
          <a:p>
            <a:pPr indent="22225">
              <a:buNone/>
            </a:pPr>
            <a:r>
              <a:rPr lang="ar-EG" b="1" dirty="0">
                <a:solidFill>
                  <a:schemeClr val="accent2">
                    <a:lumMod val="50000"/>
                  </a:schemeClr>
                </a:solidFill>
              </a:rPr>
              <a:t>وتنظم وزارة الصحة والسكان بمصر حملة للتوعية من أخطار حوادث التسمم. </a:t>
            </a:r>
            <a:endParaRPr lang="en-US" b="1" dirty="0">
              <a:solidFill>
                <a:schemeClr val="accent2">
                  <a:lumMod val="50000"/>
                </a:schemeClr>
              </a:solidFill>
            </a:endParaRPr>
          </a:p>
          <a:p>
            <a:endParaRPr lang="ar-EG"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b="1" u="sng" dirty="0" smtClean="0">
                <a:solidFill>
                  <a:schemeClr val="accent2">
                    <a:lumMod val="50000"/>
                  </a:schemeClr>
                </a:solidFill>
              </a:rPr>
              <a:t>طرق الوقاية منها</a:t>
            </a:r>
            <a:endParaRPr lang="ar-EG" dirty="0"/>
          </a:p>
        </p:txBody>
      </p:sp>
      <p:sp>
        <p:nvSpPr>
          <p:cNvPr id="3" name="Content Placeholder 2"/>
          <p:cNvSpPr>
            <a:spLocks noGrp="1"/>
          </p:cNvSpPr>
          <p:nvPr>
            <p:ph idx="1"/>
          </p:nvPr>
        </p:nvSpPr>
        <p:spPr/>
        <p:txBody>
          <a:bodyPr>
            <a:normAutofit fontScale="92500" lnSpcReduction="20000"/>
          </a:bodyPr>
          <a:lstStyle/>
          <a:p>
            <a:pPr lvl="0" algn="just"/>
            <a:r>
              <a:rPr lang="ar-EG" b="1" dirty="0" smtClean="0">
                <a:solidFill>
                  <a:schemeClr val="accent2">
                    <a:lumMod val="50000"/>
                  </a:schemeClr>
                </a:solidFill>
              </a:rPr>
              <a:t>من </a:t>
            </a:r>
            <a:r>
              <a:rPr lang="ar-EG" b="1" dirty="0">
                <a:solidFill>
                  <a:schemeClr val="accent2">
                    <a:lumMod val="50000"/>
                  </a:schemeClr>
                </a:solidFill>
              </a:rPr>
              <a:t>أهم </a:t>
            </a:r>
            <a:r>
              <a:rPr lang="ar-EG" b="1" dirty="0" err="1">
                <a:solidFill>
                  <a:schemeClr val="accent2">
                    <a:lumMod val="50000"/>
                  </a:schemeClr>
                </a:solidFill>
              </a:rPr>
              <a:t>التوصيات</a:t>
            </a:r>
            <a:r>
              <a:rPr lang="ar-EG" b="1" dirty="0">
                <a:solidFill>
                  <a:schemeClr val="accent2">
                    <a:lumMod val="50000"/>
                  </a:schemeClr>
                </a:solidFill>
              </a:rPr>
              <a:t> ضرورة إرشاد الأمهات على عدم إعطاء الطفل الأدوية على أنها حلوى بل يجب أن يتعلم الطفل أن الأدوية للعلاج وتؤخذ وقت الحاجة إليها وليست كالحلوى يأخذ منها عندما يشاء إضافة إلى أن لها جرعات محددة .</a:t>
            </a:r>
            <a:endParaRPr lang="en-US" dirty="0">
              <a:solidFill>
                <a:schemeClr val="accent2">
                  <a:lumMod val="50000"/>
                </a:schemeClr>
              </a:solidFill>
            </a:endParaRPr>
          </a:p>
          <a:p>
            <a:pPr lvl="0" algn="just"/>
            <a:r>
              <a:rPr lang="ar-EG" b="1" dirty="0">
                <a:solidFill>
                  <a:schemeClr val="accent2">
                    <a:lumMod val="50000"/>
                  </a:schemeClr>
                </a:solidFill>
              </a:rPr>
              <a:t>من الإرشادات المهمة أيضاً عدم حفظ المبيدات </a:t>
            </a:r>
            <a:r>
              <a:rPr lang="ar-EG" b="1" dirty="0" err="1">
                <a:solidFill>
                  <a:schemeClr val="accent2">
                    <a:lumMod val="50000"/>
                  </a:schemeClr>
                </a:solidFill>
              </a:rPr>
              <a:t>فى</a:t>
            </a:r>
            <a:r>
              <a:rPr lang="ar-EG" b="1" dirty="0">
                <a:solidFill>
                  <a:schemeClr val="accent2">
                    <a:lumMod val="50000"/>
                  </a:schemeClr>
                </a:solidFill>
              </a:rPr>
              <a:t> زجاجات مياه الشرب أو المياه الغازية أو العبوات المستخدمة عادة لحفظ الأطعمة والمشروبات .</a:t>
            </a:r>
            <a:endParaRPr lang="en-US" dirty="0">
              <a:solidFill>
                <a:schemeClr val="accent2">
                  <a:lumMod val="50000"/>
                </a:schemeClr>
              </a:solidFill>
            </a:endParaRPr>
          </a:p>
          <a:p>
            <a:pPr lvl="0" algn="just"/>
            <a:r>
              <a:rPr lang="ar-EG" b="1" dirty="0">
                <a:solidFill>
                  <a:schemeClr val="accent2">
                    <a:lumMod val="50000"/>
                  </a:schemeClr>
                </a:solidFill>
              </a:rPr>
              <a:t>يجب الاحتفاظ بأدوات التجميل بعيداً عن متناول الأطفال .</a:t>
            </a:r>
            <a:endParaRPr lang="en-US" dirty="0">
              <a:solidFill>
                <a:schemeClr val="accent2">
                  <a:lumMod val="50000"/>
                </a:schemeClr>
              </a:solidFill>
            </a:endParaRPr>
          </a:p>
          <a:p>
            <a:pPr lvl="0" algn="just"/>
            <a:r>
              <a:rPr lang="ar-EG" b="1" dirty="0">
                <a:solidFill>
                  <a:schemeClr val="accent2">
                    <a:lumMod val="50000"/>
                  </a:schemeClr>
                </a:solidFill>
              </a:rPr>
              <a:t>ضرورة حفظ الكيماويات المستخدمة بالمنزل سواء كانت أدوية أو غيرها </a:t>
            </a:r>
            <a:r>
              <a:rPr lang="ar-EG" b="1" dirty="0" err="1">
                <a:solidFill>
                  <a:schemeClr val="accent2">
                    <a:lumMod val="50000"/>
                  </a:schemeClr>
                </a:solidFill>
              </a:rPr>
              <a:t>فى</a:t>
            </a:r>
            <a:r>
              <a:rPr lang="ar-EG" b="1" dirty="0">
                <a:solidFill>
                  <a:schemeClr val="accent2">
                    <a:lumMod val="50000"/>
                  </a:schemeClr>
                </a:solidFill>
              </a:rPr>
              <a:t> أدراج مغلقة على أن تحفظ </a:t>
            </a:r>
            <a:r>
              <a:rPr lang="ar-EG" b="1" dirty="0" err="1">
                <a:solidFill>
                  <a:schemeClr val="accent2">
                    <a:lumMod val="50000"/>
                  </a:schemeClr>
                </a:solidFill>
              </a:rPr>
              <a:t>فى</a:t>
            </a:r>
            <a:r>
              <a:rPr lang="ar-EG" b="1" dirty="0">
                <a:solidFill>
                  <a:schemeClr val="accent2">
                    <a:lumMod val="50000"/>
                  </a:schemeClr>
                </a:solidFill>
              </a:rPr>
              <a:t> عبواتها الأصلية دون نزع بطاقاتها .</a:t>
            </a:r>
            <a:endParaRPr lang="en-US" dirty="0">
              <a:solidFill>
                <a:schemeClr val="accent2">
                  <a:lumMod val="50000"/>
                </a:schemeClr>
              </a:solidFill>
            </a:endParaRPr>
          </a:p>
          <a:p>
            <a:endParaRPr lang="ar-EG"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8604"/>
            <a:ext cx="8229600" cy="5697559"/>
          </a:xfrm>
        </p:spPr>
        <p:txBody>
          <a:bodyPr>
            <a:normAutofit fontScale="85000" lnSpcReduction="20000"/>
          </a:bodyPr>
          <a:lstStyle/>
          <a:p>
            <a:pPr lvl="0" algn="just"/>
            <a:r>
              <a:rPr lang="ar-EG" b="1" dirty="0">
                <a:solidFill>
                  <a:schemeClr val="accent2">
                    <a:lumMod val="50000"/>
                  </a:schemeClr>
                </a:solidFill>
              </a:rPr>
              <a:t>عدم ترك المبيدات بالقرب من الأطعمة والمشروبات فقد يعتقد الأطفال أنها </a:t>
            </a:r>
            <a:r>
              <a:rPr lang="ar-EG" b="1" dirty="0" err="1">
                <a:solidFill>
                  <a:schemeClr val="accent2">
                    <a:lumMod val="50000"/>
                  </a:schemeClr>
                </a:solidFill>
              </a:rPr>
              <a:t>شىء</a:t>
            </a:r>
            <a:r>
              <a:rPr lang="ar-EG" b="1" dirty="0">
                <a:solidFill>
                  <a:schemeClr val="accent2">
                    <a:lumMod val="50000"/>
                  </a:schemeClr>
                </a:solidFill>
              </a:rPr>
              <a:t> يؤكل أو يشرب وربما يتناول الكبار محتويات عبوة ما دون أن يعرف ما يوجد فعلاً بها كما قد تصل إلى الطعام ويحدث التسمم لتناول الطعام الملوث بها .</a:t>
            </a:r>
            <a:endParaRPr lang="en-US" dirty="0">
              <a:solidFill>
                <a:schemeClr val="accent2">
                  <a:lumMod val="50000"/>
                </a:schemeClr>
              </a:solidFill>
            </a:endParaRPr>
          </a:p>
          <a:p>
            <a:pPr lvl="0" algn="just"/>
            <a:r>
              <a:rPr lang="ar-EG" b="1" dirty="0">
                <a:solidFill>
                  <a:schemeClr val="accent2">
                    <a:lumMod val="50000"/>
                  </a:schemeClr>
                </a:solidFill>
              </a:rPr>
              <a:t>عدم نزع سدادات عبوات المواد الكيماوية لأن الطفل </a:t>
            </a:r>
            <a:r>
              <a:rPr lang="ar-EG" b="1" dirty="0" err="1">
                <a:solidFill>
                  <a:schemeClr val="accent2">
                    <a:lumMod val="50000"/>
                  </a:schemeClr>
                </a:solidFill>
              </a:rPr>
              <a:t>الذى</a:t>
            </a:r>
            <a:r>
              <a:rPr lang="ar-EG" b="1" dirty="0">
                <a:solidFill>
                  <a:schemeClr val="accent2">
                    <a:lumMod val="50000"/>
                  </a:schemeClr>
                </a:solidFill>
              </a:rPr>
              <a:t> يجد عبوة مفتوحة قد يشرب محتوياتها قبل أن يتمكن أحد من منعه . ولكن إذا وجدها مغلقة فسيتمكن الكبار من منعه أثناء محاولته فتحها </a:t>
            </a:r>
            <a:r>
              <a:rPr lang="ar-EG" b="1" dirty="0" err="1">
                <a:solidFill>
                  <a:schemeClr val="accent2">
                    <a:lumMod val="50000"/>
                  </a:schemeClr>
                </a:solidFill>
              </a:rPr>
              <a:t>والتى</a:t>
            </a:r>
            <a:r>
              <a:rPr lang="ar-EG" b="1" dirty="0">
                <a:solidFill>
                  <a:schemeClr val="accent2">
                    <a:lumMod val="50000"/>
                  </a:schemeClr>
                </a:solidFill>
              </a:rPr>
              <a:t> تأخذ وقتاً أطول . </a:t>
            </a:r>
            <a:endParaRPr lang="en-US" dirty="0">
              <a:solidFill>
                <a:schemeClr val="accent2">
                  <a:lumMod val="50000"/>
                </a:schemeClr>
              </a:solidFill>
            </a:endParaRPr>
          </a:p>
          <a:p>
            <a:pPr lvl="0" algn="just"/>
            <a:r>
              <a:rPr lang="ar-EG" b="1" dirty="0">
                <a:solidFill>
                  <a:schemeClr val="accent2">
                    <a:lumMod val="50000"/>
                  </a:schemeClr>
                </a:solidFill>
              </a:rPr>
              <a:t>وفى حالة ابتلاع الطفل </a:t>
            </a:r>
            <a:r>
              <a:rPr lang="ar-EG" b="1" dirty="0" err="1">
                <a:solidFill>
                  <a:schemeClr val="accent2">
                    <a:lumMod val="50000"/>
                  </a:schemeClr>
                </a:solidFill>
              </a:rPr>
              <a:t>أى</a:t>
            </a:r>
            <a:r>
              <a:rPr lang="ar-EG" b="1" dirty="0">
                <a:solidFill>
                  <a:schemeClr val="accent2">
                    <a:lumMod val="50000"/>
                  </a:schemeClr>
                </a:solidFill>
              </a:rPr>
              <a:t> مادة سامة </a:t>
            </a:r>
            <a:r>
              <a:rPr lang="ar-EG" b="1" dirty="0" err="1">
                <a:solidFill>
                  <a:schemeClr val="accent2">
                    <a:lumMod val="50000"/>
                  </a:schemeClr>
                </a:solidFill>
              </a:rPr>
              <a:t>ينبغى</a:t>
            </a:r>
            <a:r>
              <a:rPr lang="ar-EG" b="1" dirty="0">
                <a:solidFill>
                  <a:schemeClr val="accent2">
                    <a:lumMod val="50000"/>
                  </a:schemeClr>
                </a:solidFill>
              </a:rPr>
              <a:t> اتخاذ الإجراءات التالية :</a:t>
            </a:r>
            <a:endParaRPr lang="en-US" dirty="0">
              <a:solidFill>
                <a:schemeClr val="accent2">
                  <a:lumMod val="50000"/>
                </a:schemeClr>
              </a:solidFill>
            </a:endParaRPr>
          </a:p>
          <a:p>
            <a:pPr lvl="0" algn="just"/>
            <a:r>
              <a:rPr lang="ar-EG" b="1" dirty="0">
                <a:solidFill>
                  <a:schemeClr val="accent2">
                    <a:lumMod val="50000"/>
                  </a:schemeClr>
                </a:solidFill>
              </a:rPr>
              <a:t>إذا كانت المادة كاوية يعطى الطفل جرعة من الحليب ولا يجب إجباره على </a:t>
            </a:r>
            <a:r>
              <a:rPr lang="ar-EG" b="1" dirty="0" err="1">
                <a:solidFill>
                  <a:schemeClr val="accent2">
                    <a:lumMod val="50000"/>
                  </a:schemeClr>
                </a:solidFill>
              </a:rPr>
              <a:t>التقيوء</a:t>
            </a:r>
            <a:r>
              <a:rPr lang="ar-EG" b="1" dirty="0">
                <a:solidFill>
                  <a:schemeClr val="accent2">
                    <a:lumMod val="50000"/>
                  </a:schemeClr>
                </a:solidFill>
              </a:rPr>
              <a:t> . والمواد الكاوية مثل سوائل التنظيف والمبيدات والدهانات وطلاء الأظافر والشامبو .</a:t>
            </a:r>
            <a:endParaRPr lang="en-US" dirty="0">
              <a:solidFill>
                <a:schemeClr val="accent2">
                  <a:lumMod val="50000"/>
                </a:schemeClr>
              </a:solidFill>
            </a:endParaRPr>
          </a:p>
          <a:p>
            <a:pPr lvl="0" algn="just"/>
            <a:r>
              <a:rPr lang="ar-EG" b="1" dirty="0">
                <a:solidFill>
                  <a:schemeClr val="accent2">
                    <a:lumMod val="50000"/>
                  </a:schemeClr>
                </a:solidFill>
              </a:rPr>
              <a:t>إذا كانت المادة غير كاوية يجب العمل على مساعدة الطفل على </a:t>
            </a:r>
            <a:r>
              <a:rPr lang="ar-EG" b="1" dirty="0" err="1">
                <a:solidFill>
                  <a:schemeClr val="accent2">
                    <a:lumMod val="50000"/>
                  </a:schemeClr>
                </a:solidFill>
              </a:rPr>
              <a:t>التقيوء</a:t>
            </a:r>
            <a:r>
              <a:rPr lang="ar-EG" b="1" dirty="0">
                <a:solidFill>
                  <a:schemeClr val="accent2">
                    <a:lumMod val="50000"/>
                  </a:schemeClr>
                </a:solidFill>
              </a:rPr>
              <a:t> إلا إذا كانت المادة من نوع </a:t>
            </a:r>
            <a:r>
              <a:rPr lang="ar-EG" b="1" dirty="0" err="1">
                <a:solidFill>
                  <a:schemeClr val="accent2">
                    <a:lumMod val="50000"/>
                  </a:schemeClr>
                </a:solidFill>
              </a:rPr>
              <a:t>الهيدروكربون</a:t>
            </a:r>
            <a:r>
              <a:rPr lang="ar-EG" b="1" dirty="0">
                <a:solidFill>
                  <a:schemeClr val="accent2">
                    <a:lumMod val="50000"/>
                  </a:schemeClr>
                </a:solidFill>
              </a:rPr>
              <a:t> كالكيروسين والمواد غير الكاوية كالأسبرين والمسكنات والحبوب المنومة . </a:t>
            </a:r>
            <a:endParaRPr lang="en-US" dirty="0">
              <a:solidFill>
                <a:schemeClr val="accent2">
                  <a:lumMod val="50000"/>
                </a:schemeClr>
              </a:solidFill>
            </a:endParaRPr>
          </a:p>
          <a:p>
            <a:endParaRPr lang="ar-EG"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EG" dirty="0" smtClean="0"/>
              <a:t>6</a:t>
            </a:r>
            <a:r>
              <a:rPr lang="ar-EG" b="1" u="sng" dirty="0" smtClean="0"/>
              <a:t> - التدخين </a:t>
            </a:r>
            <a:r>
              <a:rPr lang="en-US" dirty="0" smtClean="0"/>
              <a:t/>
            </a:r>
            <a:br>
              <a:rPr lang="en-US" dirty="0" smtClean="0"/>
            </a:br>
            <a:endParaRPr lang="ar-EG" dirty="0"/>
          </a:p>
        </p:txBody>
      </p:sp>
      <p:sp>
        <p:nvSpPr>
          <p:cNvPr id="3" name="Content Placeholder 2"/>
          <p:cNvSpPr>
            <a:spLocks noGrp="1"/>
          </p:cNvSpPr>
          <p:nvPr>
            <p:ph idx="1"/>
          </p:nvPr>
        </p:nvSpPr>
        <p:spPr>
          <a:xfrm>
            <a:off x="457200" y="1214422"/>
            <a:ext cx="8229600" cy="4911741"/>
          </a:xfrm>
        </p:spPr>
        <p:txBody>
          <a:bodyPr>
            <a:normAutofit lnSpcReduction="10000"/>
          </a:bodyPr>
          <a:lstStyle/>
          <a:p>
            <a:pPr marL="0" indent="0" algn="just">
              <a:buNone/>
            </a:pPr>
            <a:r>
              <a:rPr lang="ar-EG" b="1" dirty="0" smtClean="0">
                <a:solidFill>
                  <a:schemeClr val="accent2">
                    <a:lumMod val="50000"/>
                  </a:schemeClr>
                </a:solidFill>
              </a:rPr>
              <a:t>نظراً </a:t>
            </a:r>
            <a:r>
              <a:rPr lang="ar-EG" b="1" dirty="0">
                <a:solidFill>
                  <a:schemeClr val="accent2">
                    <a:lumMod val="50000"/>
                  </a:schemeClr>
                </a:solidFill>
              </a:rPr>
              <a:t>لخطورة دخان السجائر فإنه يجب تصنيف التدخين ضمن حوادث المنزل الأشد خطورة إذ أن البيت </a:t>
            </a:r>
            <a:r>
              <a:rPr lang="ar-EG" b="1" dirty="0" err="1">
                <a:solidFill>
                  <a:schemeClr val="accent2">
                    <a:lumMod val="50000"/>
                  </a:schemeClr>
                </a:solidFill>
              </a:rPr>
              <a:t>الذى</a:t>
            </a:r>
            <a:r>
              <a:rPr lang="ar-EG" b="1" dirty="0">
                <a:solidFill>
                  <a:schemeClr val="accent2">
                    <a:lumMod val="50000"/>
                  </a:schemeClr>
                </a:solidFill>
              </a:rPr>
              <a:t> يوجد به مدخن يتسبب </a:t>
            </a:r>
            <a:r>
              <a:rPr lang="ar-EG" b="1" dirty="0" err="1">
                <a:solidFill>
                  <a:schemeClr val="accent2">
                    <a:lumMod val="50000"/>
                  </a:schemeClr>
                </a:solidFill>
              </a:rPr>
              <a:t>فى</a:t>
            </a:r>
            <a:r>
              <a:rPr lang="ar-EG" b="1" dirty="0">
                <a:solidFill>
                  <a:schemeClr val="accent2">
                    <a:lumMod val="50000"/>
                  </a:schemeClr>
                </a:solidFill>
              </a:rPr>
              <a:t> العديد من الأضرار الخطيرة للأبناء حيث أن التدخين </a:t>
            </a:r>
            <a:r>
              <a:rPr lang="ar-EG" b="1" dirty="0" err="1">
                <a:solidFill>
                  <a:schemeClr val="accent2">
                    <a:lumMod val="50000"/>
                  </a:schemeClr>
                </a:solidFill>
              </a:rPr>
              <a:t>السلبى</a:t>
            </a:r>
            <a:r>
              <a:rPr lang="ar-EG" b="1" dirty="0">
                <a:solidFill>
                  <a:schemeClr val="accent2">
                    <a:lumMod val="50000"/>
                  </a:schemeClr>
                </a:solidFill>
              </a:rPr>
              <a:t> (وهو استنشاق غير المدخن لدخان السجائر رغماً عنه ) يعرض للإصابة بنفس الأمراض </a:t>
            </a:r>
            <a:r>
              <a:rPr lang="ar-EG" b="1" dirty="0" err="1">
                <a:solidFill>
                  <a:schemeClr val="accent2">
                    <a:lumMod val="50000"/>
                  </a:schemeClr>
                </a:solidFill>
              </a:rPr>
              <a:t>التى</a:t>
            </a:r>
            <a:r>
              <a:rPr lang="ar-EG" b="1" dirty="0">
                <a:solidFill>
                  <a:schemeClr val="accent2">
                    <a:lumMod val="50000"/>
                  </a:schemeClr>
                </a:solidFill>
              </a:rPr>
              <a:t> تصيب المدخن </a:t>
            </a:r>
            <a:r>
              <a:rPr lang="ar-EG" b="1" dirty="0" err="1">
                <a:solidFill>
                  <a:schemeClr val="accent2">
                    <a:lumMod val="50000"/>
                  </a:schemeClr>
                </a:solidFill>
              </a:rPr>
              <a:t>والتى</a:t>
            </a:r>
            <a:r>
              <a:rPr lang="ar-EG" b="1" dirty="0">
                <a:solidFill>
                  <a:schemeClr val="accent2">
                    <a:lumMod val="50000"/>
                  </a:schemeClr>
                </a:solidFill>
              </a:rPr>
              <a:t> تصل إلى أنواع عديدة من مرض السرطان . </a:t>
            </a:r>
            <a:endParaRPr lang="en-US" b="1" dirty="0">
              <a:solidFill>
                <a:schemeClr val="accent2">
                  <a:lumMod val="50000"/>
                </a:schemeClr>
              </a:solidFill>
            </a:endParaRPr>
          </a:p>
          <a:p>
            <a:pPr marL="0" indent="0" algn="just">
              <a:buNone/>
            </a:pPr>
            <a:r>
              <a:rPr lang="ar-EG" b="1" dirty="0">
                <a:solidFill>
                  <a:schemeClr val="accent2">
                    <a:lumMod val="50000"/>
                  </a:schemeClr>
                </a:solidFill>
              </a:rPr>
              <a:t>وتكمن خطورة السجائر </a:t>
            </a:r>
            <a:r>
              <a:rPr lang="ar-EG" b="1" dirty="0" err="1">
                <a:solidFill>
                  <a:schemeClr val="accent2">
                    <a:lumMod val="50000"/>
                  </a:schemeClr>
                </a:solidFill>
              </a:rPr>
              <a:t>فى</a:t>
            </a:r>
            <a:r>
              <a:rPr lang="ar-EG" b="1" dirty="0">
                <a:solidFill>
                  <a:schemeClr val="accent2">
                    <a:lumMod val="50000"/>
                  </a:schemeClr>
                </a:solidFill>
              </a:rPr>
              <a:t> أنها تحوى مئات المواد </a:t>
            </a:r>
            <a:r>
              <a:rPr lang="ar-EG" b="1" dirty="0" err="1">
                <a:solidFill>
                  <a:schemeClr val="accent2">
                    <a:lumMod val="50000"/>
                  </a:schemeClr>
                </a:solidFill>
              </a:rPr>
              <a:t>التى</a:t>
            </a:r>
            <a:r>
              <a:rPr lang="ar-EG" b="1" dirty="0">
                <a:solidFill>
                  <a:schemeClr val="accent2">
                    <a:lumMod val="50000"/>
                  </a:schemeClr>
                </a:solidFill>
              </a:rPr>
              <a:t> تسبب عند احتراقها أخطاراً جسيمة للمدخن ومن حوله . والوقاية من مخاطر التدخين ليست صعبة فإذا لم يكف المدخن عن التدخين فعليه أن يقوم بذلك </a:t>
            </a:r>
            <a:r>
              <a:rPr lang="ar-EG" b="1" dirty="0" err="1">
                <a:solidFill>
                  <a:schemeClr val="accent2">
                    <a:lumMod val="50000"/>
                  </a:schemeClr>
                </a:solidFill>
              </a:rPr>
              <a:t>فى</a:t>
            </a:r>
            <a:r>
              <a:rPr lang="ar-EG" b="1" dirty="0">
                <a:solidFill>
                  <a:schemeClr val="accent2">
                    <a:lumMod val="50000"/>
                  </a:schemeClr>
                </a:solidFill>
              </a:rPr>
              <a:t> مكان مفتوح . </a:t>
            </a:r>
            <a:endParaRPr lang="en-US" b="1" dirty="0">
              <a:solidFill>
                <a:schemeClr val="accent2">
                  <a:lumMod val="50000"/>
                </a:schemeClr>
              </a:solidFill>
            </a:endParaRPr>
          </a:p>
          <a:p>
            <a:endParaRPr lang="ar-EG"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solidFill>
                  <a:schemeClr val="accent2">
                    <a:lumMod val="50000"/>
                  </a:schemeClr>
                </a:solidFill>
              </a:rPr>
              <a:t> </a:t>
            </a:r>
            <a:r>
              <a:rPr lang="ar-EG" b="1" u="sng" dirty="0" smtClean="0">
                <a:solidFill>
                  <a:schemeClr val="accent2">
                    <a:lumMod val="50000"/>
                  </a:schemeClr>
                </a:solidFill>
              </a:rPr>
              <a:t>7 - الغرق </a:t>
            </a:r>
            <a:r>
              <a:rPr lang="en-US" dirty="0" smtClean="0"/>
              <a:t/>
            </a:r>
            <a:br>
              <a:rPr lang="en-US" dirty="0" smtClean="0"/>
            </a:br>
            <a:endParaRPr lang="ar-EG" dirty="0"/>
          </a:p>
        </p:txBody>
      </p:sp>
      <p:sp>
        <p:nvSpPr>
          <p:cNvPr id="3" name="Content Placeholder 2"/>
          <p:cNvSpPr>
            <a:spLocks noGrp="1"/>
          </p:cNvSpPr>
          <p:nvPr>
            <p:ph idx="1"/>
          </p:nvPr>
        </p:nvSpPr>
        <p:spPr/>
        <p:txBody>
          <a:bodyPr/>
          <a:lstStyle/>
          <a:p>
            <a:pPr marL="0" indent="0" algn="just">
              <a:buNone/>
            </a:pPr>
            <a:r>
              <a:rPr lang="ar-EG" b="1" dirty="0" smtClean="0">
                <a:solidFill>
                  <a:schemeClr val="accent2">
                    <a:lumMod val="50000"/>
                  </a:schemeClr>
                </a:solidFill>
              </a:rPr>
              <a:t>من </a:t>
            </a:r>
            <a:r>
              <a:rPr lang="ar-EG" b="1" dirty="0">
                <a:solidFill>
                  <a:schemeClr val="accent2">
                    <a:lumMod val="50000"/>
                  </a:schemeClr>
                </a:solidFill>
              </a:rPr>
              <a:t>الحوادث المنزلية المهمة حيث أن الأطفال عموماً يحبون اللعب </a:t>
            </a:r>
            <a:r>
              <a:rPr lang="ar-EG" b="1" dirty="0" err="1">
                <a:solidFill>
                  <a:schemeClr val="accent2">
                    <a:lumMod val="50000"/>
                  </a:schemeClr>
                </a:solidFill>
              </a:rPr>
              <a:t>فى</a:t>
            </a:r>
            <a:r>
              <a:rPr lang="ar-EG" b="1" dirty="0">
                <a:solidFill>
                  <a:schemeClr val="accent2">
                    <a:lumMod val="50000"/>
                  </a:schemeClr>
                </a:solidFill>
              </a:rPr>
              <a:t> الماء إلا إنه من </a:t>
            </a:r>
            <a:r>
              <a:rPr lang="ar-EG" b="1" dirty="0" err="1">
                <a:solidFill>
                  <a:schemeClr val="accent2">
                    <a:lumMod val="50000"/>
                  </a:schemeClr>
                </a:solidFill>
              </a:rPr>
              <a:t>الضرورى</a:t>
            </a:r>
            <a:r>
              <a:rPr lang="ar-EG" b="1" dirty="0">
                <a:solidFill>
                  <a:schemeClr val="accent2">
                    <a:lumMod val="50000"/>
                  </a:schemeClr>
                </a:solidFill>
              </a:rPr>
              <a:t> وفى جميع الظروف أن تتم مراقبتهم فعند وضع الطفل </a:t>
            </a:r>
            <a:r>
              <a:rPr lang="ar-EG" b="1" dirty="0" err="1">
                <a:solidFill>
                  <a:schemeClr val="accent2">
                    <a:lumMod val="50000"/>
                  </a:schemeClr>
                </a:solidFill>
              </a:rPr>
              <a:t>فى</a:t>
            </a:r>
            <a:r>
              <a:rPr lang="ar-EG" b="1" dirty="0">
                <a:solidFill>
                  <a:schemeClr val="accent2">
                    <a:lumMod val="50000"/>
                  </a:schemeClr>
                </a:solidFill>
              </a:rPr>
              <a:t> </a:t>
            </a:r>
            <a:r>
              <a:rPr lang="ar-EG" b="1" dirty="0" err="1">
                <a:solidFill>
                  <a:schemeClr val="accent2">
                    <a:lumMod val="50000"/>
                  </a:schemeClr>
                </a:solidFill>
              </a:rPr>
              <a:t>البانيو</a:t>
            </a:r>
            <a:r>
              <a:rPr lang="ar-EG" b="1" dirty="0">
                <a:solidFill>
                  <a:schemeClr val="accent2">
                    <a:lumMod val="50000"/>
                  </a:schemeClr>
                </a:solidFill>
              </a:rPr>
              <a:t> يجب عدم تركه وحيداً على الإطلاق . ومن </a:t>
            </a:r>
            <a:r>
              <a:rPr lang="ar-EG" b="1" dirty="0" err="1">
                <a:solidFill>
                  <a:schemeClr val="accent2">
                    <a:lumMod val="50000"/>
                  </a:schemeClr>
                </a:solidFill>
              </a:rPr>
              <a:t>الخطاً</a:t>
            </a:r>
            <a:r>
              <a:rPr lang="ar-EG" b="1" dirty="0">
                <a:solidFill>
                  <a:schemeClr val="accent2">
                    <a:lumMod val="50000"/>
                  </a:schemeClr>
                </a:solidFill>
              </a:rPr>
              <a:t> التصور بعدم إمكانية غرق الطفل </a:t>
            </a:r>
            <a:r>
              <a:rPr lang="ar-EG" b="1" dirty="0" err="1">
                <a:solidFill>
                  <a:schemeClr val="accent2">
                    <a:lumMod val="50000"/>
                  </a:schemeClr>
                </a:solidFill>
              </a:rPr>
              <a:t>فى</a:t>
            </a:r>
            <a:r>
              <a:rPr lang="ar-EG" b="1" dirty="0">
                <a:solidFill>
                  <a:schemeClr val="accent2">
                    <a:lumMod val="50000"/>
                  </a:schemeClr>
                </a:solidFill>
              </a:rPr>
              <a:t> </a:t>
            </a:r>
            <a:r>
              <a:rPr lang="ar-EG" b="1" dirty="0" err="1">
                <a:solidFill>
                  <a:schemeClr val="accent2">
                    <a:lumMod val="50000"/>
                  </a:schemeClr>
                </a:solidFill>
              </a:rPr>
              <a:t>البانيو</a:t>
            </a:r>
            <a:r>
              <a:rPr lang="ar-EG" b="1" dirty="0">
                <a:solidFill>
                  <a:schemeClr val="accent2">
                    <a:lumMod val="50000"/>
                  </a:schemeClr>
                </a:solidFill>
              </a:rPr>
              <a:t> لأنه قد ينزلق ولا يستطيع النهوض مثلاً . </a:t>
            </a:r>
            <a:endParaRPr lang="en-US" b="1" dirty="0">
              <a:solidFill>
                <a:schemeClr val="accent2">
                  <a:lumMod val="50000"/>
                </a:schemeClr>
              </a:solidFill>
            </a:endParaRPr>
          </a:p>
          <a:p>
            <a:endParaRPr lang="ar-EG"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b="1" u="sng" dirty="0" smtClean="0">
                <a:solidFill>
                  <a:schemeClr val="accent2">
                    <a:lumMod val="50000"/>
                  </a:schemeClr>
                </a:solidFill>
              </a:rPr>
              <a:t>8 - الجروح </a:t>
            </a:r>
            <a:endParaRPr lang="ar-EG" dirty="0">
              <a:solidFill>
                <a:schemeClr val="accent2">
                  <a:lumMod val="50000"/>
                </a:schemeClr>
              </a:solidFill>
            </a:endParaRPr>
          </a:p>
        </p:txBody>
      </p:sp>
      <p:sp>
        <p:nvSpPr>
          <p:cNvPr id="3" name="Content Placeholder 2"/>
          <p:cNvSpPr>
            <a:spLocks noGrp="1"/>
          </p:cNvSpPr>
          <p:nvPr>
            <p:ph idx="1"/>
          </p:nvPr>
        </p:nvSpPr>
        <p:spPr/>
        <p:txBody>
          <a:bodyPr/>
          <a:lstStyle/>
          <a:p>
            <a:pPr marL="0" indent="0" algn="just">
              <a:buNone/>
            </a:pPr>
            <a:r>
              <a:rPr lang="ar-EG" b="1" dirty="0" smtClean="0">
                <a:solidFill>
                  <a:schemeClr val="accent2">
                    <a:lumMod val="50000"/>
                  </a:schemeClr>
                </a:solidFill>
              </a:rPr>
              <a:t>لا </a:t>
            </a:r>
            <a:r>
              <a:rPr lang="ar-EG" b="1" dirty="0">
                <a:solidFill>
                  <a:schemeClr val="accent2">
                    <a:lumMod val="50000"/>
                  </a:schemeClr>
                </a:solidFill>
              </a:rPr>
              <a:t>تفرق حوادث الجروح بين الصغار والكبار إلا أن الصغار غالباً ما يكونون أكثر عرضة لها نظراً لحبهم اللهو بأدوات المطبخ أو الإصابة بأية آلة حادة وفى حالة حدوث جرح يتم الضغط على الجرح بضمادة من الشاش المعقم أو قطعة قماش نظيفة أو حتى باليد لمنع نزيف كميات اكبر من الدم .</a:t>
            </a:r>
            <a:endParaRPr lang="en-US" b="1" dirty="0">
              <a:solidFill>
                <a:schemeClr val="accent2">
                  <a:lumMod val="50000"/>
                </a:schemeClr>
              </a:solidFill>
            </a:endParaRPr>
          </a:p>
          <a:p>
            <a:endParaRPr lang="ar-EG"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285720" y="2428868"/>
            <a:ext cx="7772400" cy="1500187"/>
          </a:xfrm>
        </p:spPr>
        <p:txBody>
          <a:bodyPr/>
          <a:lstStyle/>
          <a:p>
            <a:r>
              <a:rPr lang="ar-EG" sz="6600" b="1" dirty="0">
                <a:solidFill>
                  <a:schemeClr val="accent2">
                    <a:lumMod val="50000"/>
                  </a:schemeClr>
                </a:solidFill>
              </a:rPr>
              <a:t>ثانيا : الحوادث المدرسية</a:t>
            </a:r>
            <a:endParaRPr lang="en-US" sz="6600" dirty="0">
              <a:solidFill>
                <a:schemeClr val="accent2">
                  <a:lumMod val="50000"/>
                </a:schemeClr>
              </a:solidFill>
            </a:endParaRPr>
          </a:p>
          <a:p>
            <a:endParaRPr lang="ar-EG"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46"/>
          </a:xfrm>
        </p:spPr>
        <p:txBody>
          <a:bodyPr>
            <a:normAutofit fontScale="90000"/>
          </a:bodyPr>
          <a:lstStyle/>
          <a:p>
            <a:r>
              <a:rPr lang="ar-EG" b="1" dirty="0" smtClean="0">
                <a:solidFill>
                  <a:schemeClr val="accent2">
                    <a:lumMod val="50000"/>
                  </a:schemeClr>
                </a:solidFill>
              </a:rPr>
              <a:t>ثانيا : الحوادث المدرسية</a:t>
            </a:r>
            <a:r>
              <a:rPr lang="en-US" dirty="0" smtClean="0"/>
              <a:t/>
            </a:r>
            <a:br>
              <a:rPr lang="en-US" dirty="0" smtClean="0"/>
            </a:br>
            <a:endParaRPr lang="ar-EG" dirty="0"/>
          </a:p>
        </p:txBody>
      </p:sp>
      <p:sp>
        <p:nvSpPr>
          <p:cNvPr id="3" name="Content Placeholder 2"/>
          <p:cNvSpPr>
            <a:spLocks noGrp="1"/>
          </p:cNvSpPr>
          <p:nvPr>
            <p:ph idx="1"/>
          </p:nvPr>
        </p:nvSpPr>
        <p:spPr>
          <a:xfrm>
            <a:off x="457200" y="1142984"/>
            <a:ext cx="8229600" cy="4983179"/>
          </a:xfrm>
        </p:spPr>
        <p:txBody>
          <a:bodyPr>
            <a:normAutofit fontScale="77500" lnSpcReduction="20000"/>
          </a:bodyPr>
          <a:lstStyle/>
          <a:p>
            <a:pPr marL="0" indent="0" algn="just">
              <a:buNone/>
            </a:pPr>
            <a:r>
              <a:rPr lang="ar-EG" b="1" dirty="0" smtClean="0">
                <a:solidFill>
                  <a:schemeClr val="accent2">
                    <a:lumMod val="50000"/>
                  </a:schemeClr>
                </a:solidFill>
              </a:rPr>
              <a:t>الحوادث </a:t>
            </a:r>
            <a:r>
              <a:rPr lang="ar-EG" b="1" dirty="0">
                <a:solidFill>
                  <a:schemeClr val="accent2">
                    <a:lumMod val="50000"/>
                  </a:schemeClr>
                </a:solidFill>
              </a:rPr>
              <a:t>المدرسية هي كل الإصابات الجسدية التي تلحق التلميذ بفعل غير إرادي من طرفه، أو الناتجة عن فعل فجائي وبسبب خارجي، أثناء وجوده في عهدة الأطر التربوية للمؤسسة التعليمية من رجال تعليم وغيرهم. ويستحق التعويض عن الحادثة المدرسية للتلاميذ المسجلة أسماؤهم بانتظام بالمؤسسات التعليمية العمومية، حين تواجدهم تحت مراقبة المكلفين بهذه المهمة، </a:t>
            </a:r>
            <a:endParaRPr lang="ar-EG" b="1" dirty="0" smtClean="0">
              <a:solidFill>
                <a:schemeClr val="accent2">
                  <a:lumMod val="50000"/>
                </a:schemeClr>
              </a:solidFill>
            </a:endParaRPr>
          </a:p>
          <a:p>
            <a:pPr marL="0" indent="0" algn="just">
              <a:buNone/>
            </a:pPr>
            <a:r>
              <a:rPr lang="ar-EG" b="1" dirty="0" smtClean="0">
                <a:solidFill>
                  <a:schemeClr val="accent2">
                    <a:lumMod val="50000"/>
                  </a:schemeClr>
                </a:solidFill>
              </a:rPr>
              <a:t>وكذا </a:t>
            </a:r>
            <a:r>
              <a:rPr lang="ar-EG" b="1" dirty="0">
                <a:solidFill>
                  <a:schemeClr val="accent2">
                    <a:lumMod val="50000"/>
                  </a:schemeClr>
                </a:solidFill>
              </a:rPr>
              <a:t>تلاميذ المدارس المتنقلة المسجلة أسماؤهم لدى السلطة المحلية في الأماكن المعينة لهذا الغرض؛ وهي كذلك الحوادث التي يتعرض لها طلبة الكليات ومؤسسات التعليم العالي </a:t>
            </a:r>
            <a:r>
              <a:rPr lang="ar-EG" b="1" dirty="0" err="1">
                <a:solidFill>
                  <a:schemeClr val="accent2">
                    <a:lumMod val="50000"/>
                  </a:schemeClr>
                </a:solidFill>
              </a:rPr>
              <a:t>و</a:t>
            </a:r>
            <a:r>
              <a:rPr lang="ar-EG" b="1" dirty="0">
                <a:solidFill>
                  <a:schemeClr val="accent2">
                    <a:lumMod val="50000"/>
                  </a:schemeClr>
                </a:solidFill>
              </a:rPr>
              <a:t> التقني العالي وتلاميذ المؤسسات العمومية </a:t>
            </a:r>
            <a:r>
              <a:rPr lang="ar-EG" b="1" dirty="0" err="1">
                <a:solidFill>
                  <a:schemeClr val="accent2">
                    <a:lumMod val="50000"/>
                  </a:schemeClr>
                </a:solidFill>
              </a:rPr>
              <a:t>و</a:t>
            </a:r>
            <a:r>
              <a:rPr lang="ar-EG" b="1" dirty="0">
                <a:solidFill>
                  <a:schemeClr val="accent2">
                    <a:lumMod val="50000"/>
                  </a:schemeClr>
                </a:solidFill>
              </a:rPr>
              <a:t> التعليم الفني في الوقت الذي يكونون فيه تحت الحراسة الفعلية لمأموري الدولة، </a:t>
            </a:r>
            <a:r>
              <a:rPr lang="ar-EG" b="1" dirty="0" err="1">
                <a:solidFill>
                  <a:schemeClr val="accent2">
                    <a:lumMod val="50000"/>
                  </a:schemeClr>
                </a:solidFill>
              </a:rPr>
              <a:t>و</a:t>
            </a:r>
            <a:r>
              <a:rPr lang="ar-EG" b="1" dirty="0">
                <a:solidFill>
                  <a:schemeClr val="accent2">
                    <a:lumMod val="50000"/>
                  </a:schemeClr>
                </a:solidFill>
              </a:rPr>
              <a:t> كذا الأطفال المقيدين في سجلات مخيمات الاصطياف الخاضعة في تنظيمها </a:t>
            </a:r>
            <a:r>
              <a:rPr lang="ar-EG" b="1" dirty="0" err="1">
                <a:solidFill>
                  <a:schemeClr val="accent2">
                    <a:lumMod val="50000"/>
                  </a:schemeClr>
                </a:solidFill>
              </a:rPr>
              <a:t>و</a:t>
            </a:r>
            <a:r>
              <a:rPr lang="ar-EG" b="1" dirty="0">
                <a:solidFill>
                  <a:schemeClr val="accent2">
                    <a:lumMod val="50000"/>
                  </a:schemeClr>
                </a:solidFill>
              </a:rPr>
              <a:t> تسييرها للسلطة الحكومية المكلفة بالتعليم الابتدائي </a:t>
            </a:r>
            <a:r>
              <a:rPr lang="ar-EG" b="1" dirty="0" err="1">
                <a:solidFill>
                  <a:schemeClr val="accent2">
                    <a:lumMod val="50000"/>
                  </a:schemeClr>
                </a:solidFill>
              </a:rPr>
              <a:t>و</a:t>
            </a:r>
            <a:r>
              <a:rPr lang="ar-EG" b="1" dirty="0">
                <a:solidFill>
                  <a:schemeClr val="accent2">
                    <a:lumMod val="50000"/>
                  </a:schemeClr>
                </a:solidFill>
              </a:rPr>
              <a:t> الثانوي </a:t>
            </a:r>
            <a:r>
              <a:rPr lang="ar-EG" b="1" dirty="0" err="1">
                <a:solidFill>
                  <a:schemeClr val="accent2">
                    <a:lumMod val="50000"/>
                  </a:schemeClr>
                </a:solidFill>
              </a:rPr>
              <a:t>و</a:t>
            </a:r>
            <a:r>
              <a:rPr lang="ar-EG" b="1" dirty="0">
                <a:solidFill>
                  <a:schemeClr val="accent2">
                    <a:lumMod val="50000"/>
                  </a:schemeClr>
                </a:solidFill>
              </a:rPr>
              <a:t> العالي.</a:t>
            </a:r>
            <a:endParaRPr lang="en-US" b="1" dirty="0">
              <a:solidFill>
                <a:schemeClr val="accent2">
                  <a:lumMod val="50000"/>
                </a:schemeClr>
              </a:solidFill>
            </a:endParaRPr>
          </a:p>
          <a:p>
            <a:pPr marL="0" indent="0" algn="just">
              <a:buNone/>
            </a:pPr>
            <a:r>
              <a:rPr lang="ar-EG" b="1" dirty="0">
                <a:solidFill>
                  <a:schemeClr val="accent2">
                    <a:lumMod val="50000"/>
                  </a:schemeClr>
                </a:solidFill>
              </a:rPr>
              <a:t> فالحوادث المدرسية، تكتسي أهمية </a:t>
            </a:r>
            <a:r>
              <a:rPr lang="ar-EG" b="1" dirty="0" err="1">
                <a:solidFill>
                  <a:schemeClr val="accent2">
                    <a:lumMod val="50000"/>
                  </a:schemeClr>
                </a:solidFill>
              </a:rPr>
              <a:t>قصوى</a:t>
            </a:r>
            <a:r>
              <a:rPr lang="ar-EG" b="1" dirty="0">
                <a:solidFill>
                  <a:schemeClr val="accent2">
                    <a:lumMod val="50000"/>
                  </a:schemeClr>
                </a:solidFill>
              </a:rPr>
              <a:t> حيث ارتباطها بمسؤولية الإدارة في عدد من الحوادث التي يكون ضحيتها التلاميذ داخل المؤسسة التعليمية وتحت الحراسة الفعلية للمكلفين بهذه المهمة.</a:t>
            </a:r>
            <a:endParaRPr lang="en-US" b="1" dirty="0">
              <a:solidFill>
                <a:schemeClr val="accent2">
                  <a:lumMod val="50000"/>
                </a:schemeClr>
              </a:solidFill>
            </a:endParaRPr>
          </a:p>
          <a:p>
            <a:endParaRPr lang="ar-EG"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EG" b="1" u="sng" dirty="0">
                <a:solidFill>
                  <a:schemeClr val="accent2">
                    <a:lumMod val="50000"/>
                  </a:schemeClr>
                </a:solidFill>
              </a:rPr>
              <a:t>الوقاية من الحوادث المدرسية</a:t>
            </a:r>
            <a:r>
              <a:rPr lang="en-US" dirty="0"/>
              <a:t/>
            </a:r>
            <a:br>
              <a:rPr lang="en-US" dirty="0"/>
            </a:br>
            <a:endParaRPr lang="ar-EG" dirty="0"/>
          </a:p>
        </p:txBody>
      </p:sp>
      <p:sp>
        <p:nvSpPr>
          <p:cNvPr id="3" name="Content Placeholder 2"/>
          <p:cNvSpPr>
            <a:spLocks noGrp="1"/>
          </p:cNvSpPr>
          <p:nvPr>
            <p:ph idx="1"/>
          </p:nvPr>
        </p:nvSpPr>
        <p:spPr>
          <a:xfrm>
            <a:off x="457200" y="1071546"/>
            <a:ext cx="8229600" cy="5054617"/>
          </a:xfrm>
        </p:spPr>
        <p:txBody>
          <a:bodyPr>
            <a:normAutofit fontScale="77500" lnSpcReduction="20000"/>
          </a:bodyPr>
          <a:lstStyle/>
          <a:p>
            <a:pPr lvl="0" algn="just"/>
            <a:r>
              <a:rPr lang="ar-EG" b="1" dirty="0">
                <a:solidFill>
                  <a:schemeClr val="accent2">
                    <a:lumMod val="50000"/>
                  </a:schemeClr>
                </a:solidFill>
              </a:rPr>
              <a:t>تدريب الأطفال على استخدام الأدوات المدرسية الحادة كالمقص والفرجار والشفرات وتحذيرهم من اللعب بها خشية إصابتهم في العين أو الأذن .. وغيرها.</a:t>
            </a:r>
            <a:endParaRPr lang="en-US" b="1" dirty="0">
              <a:solidFill>
                <a:schemeClr val="accent2">
                  <a:lumMod val="50000"/>
                </a:schemeClr>
              </a:solidFill>
            </a:endParaRPr>
          </a:p>
          <a:p>
            <a:pPr lvl="0" algn="just"/>
            <a:r>
              <a:rPr lang="ar-EG" b="1" dirty="0">
                <a:solidFill>
                  <a:schemeClr val="accent2">
                    <a:lumMod val="50000"/>
                  </a:schemeClr>
                </a:solidFill>
              </a:rPr>
              <a:t>اتخاذ التدابير اللازمة لوقاية الأطفال حين إجراء التجارب المعملية لما قد ينجم عنها من حرائق قد تصيب الأطفال بتشوهات وحروق.</a:t>
            </a:r>
            <a:endParaRPr lang="en-US" b="1" dirty="0">
              <a:solidFill>
                <a:schemeClr val="accent2">
                  <a:lumMod val="50000"/>
                </a:schemeClr>
              </a:solidFill>
            </a:endParaRPr>
          </a:p>
          <a:p>
            <a:pPr lvl="0" algn="just"/>
            <a:r>
              <a:rPr lang="ar-EG" b="1" dirty="0">
                <a:solidFill>
                  <a:schemeClr val="accent2">
                    <a:lumMod val="50000"/>
                  </a:schemeClr>
                </a:solidFill>
              </a:rPr>
              <a:t>ضرورة التنبيه على الأطفال دوماً بعدم التدافع أثناء الصعود أو الهبوط على الدرج وعدم الركض والقفز في </a:t>
            </a:r>
            <a:r>
              <a:rPr lang="ar-EG" b="1" dirty="0" err="1">
                <a:solidFill>
                  <a:schemeClr val="accent2">
                    <a:lumMod val="50000"/>
                  </a:schemeClr>
                </a:solidFill>
              </a:rPr>
              <a:t>الممرات</a:t>
            </a:r>
            <a:r>
              <a:rPr lang="ar-EG" b="1" dirty="0">
                <a:solidFill>
                  <a:schemeClr val="accent2">
                    <a:lumMod val="50000"/>
                  </a:schemeClr>
                </a:solidFill>
              </a:rPr>
              <a:t> وبين الصفوف .</a:t>
            </a:r>
            <a:endParaRPr lang="en-US" b="1" dirty="0">
              <a:solidFill>
                <a:schemeClr val="accent2">
                  <a:lumMod val="50000"/>
                </a:schemeClr>
              </a:solidFill>
            </a:endParaRPr>
          </a:p>
          <a:p>
            <a:pPr lvl="0" algn="just"/>
            <a:r>
              <a:rPr lang="ar-EG" b="1" dirty="0">
                <a:solidFill>
                  <a:schemeClr val="accent2">
                    <a:lumMod val="50000"/>
                  </a:schemeClr>
                </a:solidFill>
              </a:rPr>
              <a:t>عدم السماح للأطفال بجلب علب الكبريت أو الولاعات واللعب بها في المدرسة.</a:t>
            </a:r>
            <a:endParaRPr lang="en-US" b="1" dirty="0">
              <a:solidFill>
                <a:schemeClr val="accent2">
                  <a:lumMod val="50000"/>
                </a:schemeClr>
              </a:solidFill>
            </a:endParaRPr>
          </a:p>
          <a:p>
            <a:pPr lvl="0" algn="just"/>
            <a:r>
              <a:rPr lang="ar-EG" b="1" dirty="0">
                <a:solidFill>
                  <a:schemeClr val="accent2">
                    <a:lumMod val="50000"/>
                  </a:schemeClr>
                </a:solidFill>
              </a:rPr>
              <a:t>التنبيه على الأطفال عند استخدام الأدوات </a:t>
            </a:r>
            <a:r>
              <a:rPr lang="ar-EG" b="1" dirty="0" err="1">
                <a:solidFill>
                  <a:schemeClr val="accent2">
                    <a:lumMod val="50000"/>
                  </a:schemeClr>
                </a:solidFill>
              </a:rPr>
              <a:t>الكهربائية</a:t>
            </a:r>
            <a:r>
              <a:rPr lang="ar-EG" b="1" dirty="0">
                <a:solidFill>
                  <a:schemeClr val="accent2">
                    <a:lumMod val="50000"/>
                  </a:schemeClr>
                </a:solidFill>
              </a:rPr>
              <a:t> العامة في المدرسة مع ضرورة صيانة التمديدات والمآخذ </a:t>
            </a:r>
            <a:r>
              <a:rPr lang="ar-EG" b="1" dirty="0" err="1">
                <a:solidFill>
                  <a:schemeClr val="accent2">
                    <a:lumMod val="50000"/>
                  </a:schemeClr>
                </a:solidFill>
              </a:rPr>
              <a:t>الكهربائية</a:t>
            </a:r>
            <a:r>
              <a:rPr lang="ar-EG" b="1" dirty="0">
                <a:solidFill>
                  <a:schemeClr val="accent2">
                    <a:lumMod val="50000"/>
                  </a:schemeClr>
                </a:solidFill>
              </a:rPr>
              <a:t> وتغطيتها بغطاء بلاستيكي خاص. </a:t>
            </a:r>
            <a:endParaRPr lang="en-US" b="1" dirty="0">
              <a:solidFill>
                <a:schemeClr val="accent2">
                  <a:lumMod val="50000"/>
                </a:schemeClr>
              </a:solidFill>
            </a:endParaRPr>
          </a:p>
          <a:p>
            <a:pPr lvl="0" algn="just"/>
            <a:r>
              <a:rPr lang="ar-EG" b="1" dirty="0">
                <a:solidFill>
                  <a:schemeClr val="accent2">
                    <a:lumMod val="50000"/>
                  </a:schemeClr>
                </a:solidFill>
              </a:rPr>
              <a:t>ضرورة توافر صيدلية </a:t>
            </a:r>
            <a:r>
              <a:rPr lang="ar-EG" b="1" dirty="0" err="1">
                <a:solidFill>
                  <a:schemeClr val="accent2">
                    <a:lumMod val="50000"/>
                  </a:schemeClr>
                </a:solidFill>
              </a:rPr>
              <a:t>إسعافية</a:t>
            </a:r>
            <a:r>
              <a:rPr lang="ar-EG" b="1" dirty="0">
                <a:solidFill>
                  <a:schemeClr val="accent2">
                    <a:lumMod val="50000"/>
                  </a:schemeClr>
                </a:solidFill>
              </a:rPr>
              <a:t> بالمدرسة وتدريب المعلمين على عمليات الإسعاف الأولية الأساسية في حالة عدم وجود طبيب أو ممرضة بالمدرسة</a:t>
            </a:r>
            <a:r>
              <a:rPr lang="ar-EG" dirty="0"/>
              <a:t>.</a:t>
            </a:r>
            <a:endParaRPr lang="en-US" dirty="0"/>
          </a:p>
          <a:p>
            <a:endParaRPr lang="ar-EG"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6908"/>
          </a:xfrm>
        </p:spPr>
        <p:txBody>
          <a:bodyPr>
            <a:normAutofit fontScale="90000"/>
          </a:bodyPr>
          <a:lstStyle/>
          <a:p>
            <a:r>
              <a:rPr lang="ar-EG" b="1" u="sng" dirty="0" smtClean="0">
                <a:solidFill>
                  <a:schemeClr val="accent2">
                    <a:lumMod val="50000"/>
                  </a:schemeClr>
                </a:solidFill>
              </a:rPr>
              <a:t>الوقاية من حوادث التمارين الرياضية</a:t>
            </a:r>
            <a:r>
              <a:rPr lang="en-US" b="1" u="sng" dirty="0" smtClean="0">
                <a:solidFill>
                  <a:schemeClr val="accent2">
                    <a:lumMod val="50000"/>
                  </a:schemeClr>
                </a:solidFill>
              </a:rPr>
              <a:t> </a:t>
            </a:r>
            <a:r>
              <a:rPr lang="en-US" dirty="0" smtClean="0"/>
              <a:t/>
            </a:r>
            <a:br>
              <a:rPr lang="en-US" dirty="0" smtClean="0"/>
            </a:br>
            <a:endParaRPr lang="ar-EG" dirty="0"/>
          </a:p>
        </p:txBody>
      </p:sp>
      <p:sp>
        <p:nvSpPr>
          <p:cNvPr id="3" name="Content Placeholder 2"/>
          <p:cNvSpPr>
            <a:spLocks noGrp="1"/>
          </p:cNvSpPr>
          <p:nvPr>
            <p:ph idx="1"/>
          </p:nvPr>
        </p:nvSpPr>
        <p:spPr>
          <a:xfrm>
            <a:off x="457200" y="857232"/>
            <a:ext cx="8229600" cy="5268931"/>
          </a:xfrm>
        </p:spPr>
        <p:txBody>
          <a:bodyPr>
            <a:normAutofit fontScale="85000" lnSpcReduction="20000"/>
          </a:bodyPr>
          <a:lstStyle/>
          <a:p>
            <a:pPr lvl="0" algn="just"/>
            <a:r>
              <a:rPr lang="ar-EG" b="1" dirty="0" smtClean="0">
                <a:solidFill>
                  <a:schemeClr val="accent2">
                    <a:lumMod val="50000"/>
                  </a:schemeClr>
                </a:solidFill>
              </a:rPr>
              <a:t>أما </a:t>
            </a:r>
            <a:r>
              <a:rPr lang="ar-EG" b="1" dirty="0">
                <a:solidFill>
                  <a:schemeClr val="accent2">
                    <a:lumMod val="50000"/>
                  </a:schemeClr>
                </a:solidFill>
              </a:rPr>
              <a:t>عن حماية الأطفال أثناء أداء التمارين الرياضية فينبغي اتخاذ </a:t>
            </a:r>
            <a:r>
              <a:rPr lang="ar-EG" b="1" dirty="0" err="1">
                <a:solidFill>
                  <a:schemeClr val="accent2">
                    <a:lumMod val="50000"/>
                  </a:schemeClr>
                </a:solidFill>
              </a:rPr>
              <a:t>الاحتياطات</a:t>
            </a:r>
            <a:r>
              <a:rPr lang="ar-EG" b="1" dirty="0">
                <a:solidFill>
                  <a:schemeClr val="accent2">
                    <a:lumMod val="50000"/>
                  </a:schemeClr>
                </a:solidFill>
              </a:rPr>
              <a:t> التالية :</a:t>
            </a:r>
            <a:endParaRPr lang="en-US" b="1" dirty="0">
              <a:solidFill>
                <a:schemeClr val="accent2">
                  <a:lumMod val="50000"/>
                </a:schemeClr>
              </a:solidFill>
            </a:endParaRPr>
          </a:p>
          <a:p>
            <a:pPr lvl="0" algn="just"/>
            <a:r>
              <a:rPr lang="ar-EG" b="1" dirty="0">
                <a:solidFill>
                  <a:schemeClr val="accent2">
                    <a:lumMod val="50000"/>
                  </a:schemeClr>
                </a:solidFill>
              </a:rPr>
              <a:t>عدم الركض والتدافع نحو الكرات بشكل اندفاعي وخشن .</a:t>
            </a:r>
            <a:endParaRPr lang="en-US" b="1" dirty="0">
              <a:solidFill>
                <a:schemeClr val="accent2">
                  <a:lumMod val="50000"/>
                </a:schemeClr>
              </a:solidFill>
            </a:endParaRPr>
          </a:p>
          <a:p>
            <a:pPr lvl="0" algn="just"/>
            <a:r>
              <a:rPr lang="ar-EG" b="1" dirty="0">
                <a:solidFill>
                  <a:schemeClr val="accent2">
                    <a:lumMod val="50000"/>
                  </a:schemeClr>
                </a:solidFill>
              </a:rPr>
              <a:t>عدم السماح للطفل بأن يمارس رياضة تفوق سنه أو تحمل جسمه حتى لا يتسبب ذلك في كسر أو خلع مفاصله أو </a:t>
            </a:r>
            <a:r>
              <a:rPr lang="ar-EG" b="1" dirty="0" err="1">
                <a:solidFill>
                  <a:schemeClr val="accent2">
                    <a:lumMod val="50000"/>
                  </a:schemeClr>
                </a:solidFill>
              </a:rPr>
              <a:t>عموده</a:t>
            </a:r>
            <a:r>
              <a:rPr lang="ar-EG" b="1" dirty="0">
                <a:solidFill>
                  <a:schemeClr val="accent2">
                    <a:lumMod val="50000"/>
                  </a:schemeClr>
                </a:solidFill>
              </a:rPr>
              <a:t> الفقري .</a:t>
            </a:r>
            <a:endParaRPr lang="en-US" b="1" dirty="0">
              <a:solidFill>
                <a:schemeClr val="accent2">
                  <a:lumMod val="50000"/>
                </a:schemeClr>
              </a:solidFill>
            </a:endParaRPr>
          </a:p>
          <a:p>
            <a:pPr lvl="0" algn="just"/>
            <a:r>
              <a:rPr lang="ar-EG" b="1" dirty="0">
                <a:solidFill>
                  <a:schemeClr val="accent2">
                    <a:lumMod val="50000"/>
                  </a:schemeClr>
                </a:solidFill>
              </a:rPr>
              <a:t>يجب ألا يسمح للطفل باللعب لدرجة الإعياء فقد يترتب على هذا المخاطر  المضرة بالصحة بشكل عام .</a:t>
            </a:r>
            <a:endParaRPr lang="en-US" b="1" dirty="0">
              <a:solidFill>
                <a:schemeClr val="accent2">
                  <a:lumMod val="50000"/>
                </a:schemeClr>
              </a:solidFill>
            </a:endParaRPr>
          </a:p>
          <a:p>
            <a:pPr lvl="0" algn="just"/>
            <a:r>
              <a:rPr lang="ar-EG" b="1" dirty="0">
                <a:solidFill>
                  <a:schemeClr val="accent2">
                    <a:lumMod val="50000"/>
                  </a:schemeClr>
                </a:solidFill>
              </a:rPr>
              <a:t>منع اللعب العنيف في فناء المدرسة والتي قد يتعارك فيه الأطفال بالأيدي والأرجل أو الأدوات الحادة .</a:t>
            </a:r>
            <a:endParaRPr lang="en-US" b="1" dirty="0">
              <a:solidFill>
                <a:schemeClr val="accent2">
                  <a:lumMod val="50000"/>
                </a:schemeClr>
              </a:solidFill>
            </a:endParaRPr>
          </a:p>
          <a:p>
            <a:pPr lvl="0" algn="just"/>
            <a:r>
              <a:rPr lang="ar-EG" b="1" dirty="0">
                <a:solidFill>
                  <a:schemeClr val="accent2">
                    <a:lumMod val="50000"/>
                  </a:schemeClr>
                </a:solidFill>
              </a:rPr>
              <a:t>يفضل ارتداء الأطفال الملابس الرياضية التي تساعدهم على اللعب بحرية وخاصة الأحذية الرياضية وعدم السماح لهم باللعب بدون أحذية لأن ذلك يعرضهم للجروح </a:t>
            </a:r>
            <a:r>
              <a:rPr lang="ar-EG" b="1" dirty="0" err="1">
                <a:solidFill>
                  <a:schemeClr val="accent2">
                    <a:lumMod val="50000"/>
                  </a:schemeClr>
                </a:solidFill>
              </a:rPr>
              <a:t>والالتواءات</a:t>
            </a:r>
            <a:r>
              <a:rPr lang="ar-EG" b="1" dirty="0">
                <a:solidFill>
                  <a:schemeClr val="accent2">
                    <a:lumMod val="50000"/>
                  </a:schemeClr>
                </a:solidFill>
              </a:rPr>
              <a:t> بسهولة</a:t>
            </a:r>
            <a:endParaRPr lang="en-US" b="1" dirty="0">
              <a:solidFill>
                <a:schemeClr val="accent2">
                  <a:lumMod val="50000"/>
                </a:schemeClr>
              </a:solidFill>
            </a:endParaRPr>
          </a:p>
          <a:p>
            <a:pPr lvl="0" algn="just"/>
            <a:r>
              <a:rPr lang="ar-EG" b="1" dirty="0">
                <a:solidFill>
                  <a:schemeClr val="accent2">
                    <a:lumMod val="50000"/>
                  </a:schemeClr>
                </a:solidFill>
              </a:rPr>
              <a:t>ينبغي على معلم التربية الرياضية أن يتمتع بخبرة كافية وبوسائل وطرق الإسعافات الأولية وطرق الإنعاش .</a:t>
            </a:r>
            <a:endParaRPr lang="en-US" b="1" dirty="0">
              <a:solidFill>
                <a:schemeClr val="accent2">
                  <a:lumMod val="50000"/>
                </a:schemeClr>
              </a:solidFill>
            </a:endParaRPr>
          </a:p>
          <a:p>
            <a:endParaRPr lang="ar-EG"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TotalTime>
  <Words>1944</Words>
  <Application>Microsoft Office PowerPoint</Application>
  <PresentationFormat>On-screen Show (4:3)</PresentationFormat>
  <Paragraphs>95</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الهيئة العامة للتأمين الصحى فرع القناة و سيناء </vt:lpstr>
      <vt:lpstr>Slide 2</vt:lpstr>
      <vt:lpstr>Slide 3</vt:lpstr>
      <vt:lpstr>Slide 4</vt:lpstr>
      <vt:lpstr>Slide 5</vt:lpstr>
      <vt:lpstr>اولا : الحوادث المنزلية</vt:lpstr>
      <vt:lpstr>تعريف الحادث المنزلى   </vt:lpstr>
      <vt:lpstr>1 - حوادث السقوط  </vt:lpstr>
      <vt:lpstr>طرق الوقاية منها  </vt:lpstr>
      <vt:lpstr>2 - الحرائق  </vt:lpstr>
      <vt:lpstr>طرق الوقاية منها</vt:lpstr>
      <vt:lpstr>Slide 12</vt:lpstr>
      <vt:lpstr>3 - الصعق بالكهرباء  </vt:lpstr>
      <vt:lpstr>4 - ضربة الشمس  </vt:lpstr>
      <vt:lpstr>أعراض الإصابة بضربة الشمس </vt:lpstr>
      <vt:lpstr>5 - التسمم  </vt:lpstr>
      <vt:lpstr>طرق الوقاية منها</vt:lpstr>
      <vt:lpstr>Slide 18</vt:lpstr>
      <vt:lpstr>6 - التدخين  </vt:lpstr>
      <vt:lpstr> 7 - الغرق  </vt:lpstr>
      <vt:lpstr>8 - الجروح </vt:lpstr>
      <vt:lpstr>Slide 22</vt:lpstr>
      <vt:lpstr>ثانيا : الحوادث المدرسية </vt:lpstr>
      <vt:lpstr>الوقاية من الحوادث المدرسية </vt:lpstr>
      <vt:lpstr>الوقاية من حوادث التمارين الرياضية  </vt:lpstr>
    </vt:vector>
  </TitlesOfParts>
  <Company>hio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hio</dc:creator>
  <cp:lastModifiedBy>hio</cp:lastModifiedBy>
  <cp:revision>6</cp:revision>
  <dcterms:created xsi:type="dcterms:W3CDTF">2012-09-05T07:25:00Z</dcterms:created>
  <dcterms:modified xsi:type="dcterms:W3CDTF">2012-09-05T08:17:01Z</dcterms:modified>
</cp:coreProperties>
</file>